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9"/>
  </p:notesMasterIdLst>
  <p:sldIdLst>
    <p:sldId id="256" r:id="rId2"/>
    <p:sldId id="257" r:id="rId3"/>
    <p:sldId id="259" r:id="rId4"/>
    <p:sldId id="266" r:id="rId5"/>
    <p:sldId id="258" r:id="rId6"/>
    <p:sldId id="267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-102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37F97-61FF-4FBA-AC48-8010E4E77644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DDCB18-BE1D-4288-847F-B24C953846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441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563F3-1452-4EFF-8417-37E75A8AFE5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829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3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60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7263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031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1744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60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723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02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4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40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77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14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729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17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43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069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E8E10-19FC-4551-A5C8-E35987FD8E99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D1BF83E-908B-42D7-8FF8-B2EE184FCD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47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microsoft.com/office/2007/relationships/hdphoto" Target="../media/hdphoto1.wdp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B1E8470-B7B8-7ECF-CC14-9DF53385A7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Освоение и применение экстракции веществ в исследовательской работе обучающихся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FCA30918-8DBF-12D9-1321-4D77D3B521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6912" y="4915617"/>
            <a:ext cx="4355690" cy="1655762"/>
          </a:xfrm>
        </p:spPr>
        <p:txBody>
          <a:bodyPr/>
          <a:lstStyle/>
          <a:p>
            <a:r>
              <a:rPr lang="ru-RU" dirty="0"/>
              <a:t>Лукьянова С.А, преподаватель ГАПОУ АО «Архангельский торгово-экономический колледж»</a:t>
            </a:r>
          </a:p>
        </p:txBody>
      </p:sp>
    </p:spTree>
    <p:extLst>
      <p:ext uri="{BB962C8B-B14F-4D97-AF65-F5344CB8AC3E}">
        <p14:creationId xmlns:p14="http://schemas.microsoft.com/office/powerpoint/2010/main" val="51731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304AA47-AF14-7BA5-4B47-31B71F9B1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299" y="1425677"/>
            <a:ext cx="9668797" cy="380711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Естественно-научно грамотный человек умеет научно объяснить явления, понимать особенности естественно-научного исследования, интерпретировать данные и использовать научные доказательства для понимания окружающего мира и объяснения тех изменений, которые вносит в него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*.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100" dirty="0" smtClean="0"/>
              <a:t>* </a:t>
            </a:r>
            <a:r>
              <a:rPr lang="ru-RU" sz="1100" dirty="0" smtClean="0"/>
              <a:t>Асанова </a:t>
            </a:r>
            <a:r>
              <a:rPr lang="ru-RU" sz="1100" dirty="0"/>
              <a:t>Л.И. Естественнонаучная грамотность.  - М.: Академия </a:t>
            </a:r>
            <a:r>
              <a:rPr lang="ru-RU" sz="1100" dirty="0" err="1"/>
              <a:t>Минпросвещения</a:t>
            </a:r>
            <a:r>
              <a:rPr lang="ru-RU" sz="1100" dirty="0"/>
              <a:t> России, 2021 г. </a:t>
            </a:r>
          </a:p>
          <a:p>
            <a:pPr marL="0" indent="0" algn="just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516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BAAF07-8EE0-7851-D837-1483E5A38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суммы массовых долей душистых веществ в одеколонах и душистых водах объемным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методом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baseline="30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</a:t>
            </a:r>
            <a:endParaRPr lang="ru-RU" sz="24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0A250B9-A7C8-D2A8-790F-33D35CFEC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основан на экстракции душистых веществ из парфюмерных жидкостей ксилолом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Оборудование: бюретка на 50 мл с ценой деления 0,1 мл, штатив, пипетки на 5 и 10 мл, плитка, термометр от 0С</a:t>
            </a:r>
            <a:r>
              <a:rPr lang="ru-RU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100 С</a:t>
            </a:r>
            <a:r>
              <a:rPr lang="ru-RU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весы технические.</a:t>
            </a:r>
            <a:endParaRPr lang="ru-RU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Реактивы: ксилол, вода дистиллированная, хлорид натрия (к одеколонам, содержащим до 25% воды, добавляют воду; к одеколонам, содержащим от 26% до 35% воды - 10%-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солевой раствор; к одеколонам, содержащим более 36% воды, и душистым водам - 15%-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 хлористого натрия).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75034" y="6089973"/>
            <a:ext cx="91860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000" dirty="0" smtClean="0">
                <a:latin typeface="PT Sans" panose="020B0503020203020204" pitchFamily="34" charset="-52"/>
              </a:rPr>
              <a:t>*</a:t>
            </a:r>
            <a:r>
              <a:rPr lang="ru-RU" sz="1000" dirty="0" smtClean="0">
                <a:latin typeface="PT Sans" panose="020B0503020203020204" pitchFamily="34" charset="-52"/>
              </a:rPr>
              <a:t>ГОСТ 31678-2012 </a:t>
            </a:r>
            <a:r>
              <a:rPr lang="ru-RU" sz="1000" dirty="0">
                <a:latin typeface="PT Sans" panose="020B0503020203020204" pitchFamily="34" charset="-52"/>
              </a:rPr>
              <a:t>МЕЖГОСУДАРСТВЕННЫЙ </a:t>
            </a:r>
            <a:r>
              <a:rPr lang="ru-RU" sz="1000" dirty="0" smtClean="0">
                <a:latin typeface="PT Sans" panose="020B0503020203020204" pitchFamily="34" charset="-52"/>
              </a:rPr>
              <a:t>СТАНДАРТ ПРОДУКЦИЯ ПАРФЮМЕРНАЯ ЖИДКАЯ Общие </a:t>
            </a:r>
            <a:r>
              <a:rPr lang="ru-RU" sz="1000" dirty="0">
                <a:latin typeface="PT Sans" panose="020B0503020203020204" pitchFamily="34" charset="-52"/>
              </a:rPr>
              <a:t>технические </a:t>
            </a:r>
            <a:r>
              <a:rPr lang="ru-RU" sz="1000" dirty="0" smtClean="0">
                <a:latin typeface="PT Sans" panose="020B0503020203020204" pitchFamily="34" charset="-52"/>
              </a:rPr>
              <a:t>условия.</a:t>
            </a:r>
            <a:endParaRPr lang="ru-RU" sz="1000" dirty="0">
              <a:latin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489786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822394D8-4F84-47EC-BE86-E015319FC078}"/>
              </a:ext>
            </a:extLst>
          </p:cNvPr>
          <p:cNvSpPr/>
          <p:nvPr/>
        </p:nvSpPr>
        <p:spPr>
          <a:xfrm>
            <a:off x="4544355" y="3322320"/>
            <a:ext cx="932824" cy="65437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4" name="Рисунок 53">
            <a:extLst>
              <a:ext uri="{FF2B5EF4-FFF2-40B4-BE49-F238E27FC236}">
                <a16:creationId xmlns="" xmlns:a16="http://schemas.microsoft.com/office/drawing/2014/main" id="{80269D4A-9580-4A0B-B5DC-4D6383AC38D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60" r="52268"/>
          <a:stretch/>
        </p:blipFill>
        <p:spPr>
          <a:xfrm rot="4960166" flipH="1" flipV="1">
            <a:off x="8140822" y="1687935"/>
            <a:ext cx="361003" cy="582666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EA09F9EE-ADCC-41A4-966E-D914928BA590}"/>
              </a:ext>
            </a:extLst>
          </p:cNvPr>
          <p:cNvSpPr/>
          <p:nvPr/>
        </p:nvSpPr>
        <p:spPr>
          <a:xfrm>
            <a:off x="4592377" y="3970670"/>
            <a:ext cx="866075" cy="1750565"/>
          </a:xfrm>
          <a:custGeom>
            <a:avLst/>
            <a:gdLst>
              <a:gd name="connsiteX0" fmla="*/ 0 w 1611086"/>
              <a:gd name="connsiteY0" fmla="*/ 0 h 1066800"/>
              <a:gd name="connsiteX1" fmla="*/ 1611086 w 1611086"/>
              <a:gd name="connsiteY1" fmla="*/ 0 h 1066800"/>
              <a:gd name="connsiteX2" fmla="*/ 1611086 w 1611086"/>
              <a:gd name="connsiteY2" fmla="*/ 1066800 h 1066800"/>
              <a:gd name="connsiteX3" fmla="*/ 0 w 1611086"/>
              <a:gd name="connsiteY3" fmla="*/ 1066800 h 1066800"/>
              <a:gd name="connsiteX4" fmla="*/ 0 w 1611086"/>
              <a:gd name="connsiteY4" fmla="*/ 0 h 1066800"/>
              <a:gd name="connsiteX0" fmla="*/ 0 w 1611086"/>
              <a:gd name="connsiteY0" fmla="*/ 0 h 1066800"/>
              <a:gd name="connsiteX1" fmla="*/ 1611086 w 1611086"/>
              <a:gd name="connsiteY1" fmla="*/ 0 h 1066800"/>
              <a:gd name="connsiteX2" fmla="*/ 1611086 w 1611086"/>
              <a:gd name="connsiteY2" fmla="*/ 979714 h 1066800"/>
              <a:gd name="connsiteX3" fmla="*/ 0 w 1611086"/>
              <a:gd name="connsiteY3" fmla="*/ 1066800 h 1066800"/>
              <a:gd name="connsiteX4" fmla="*/ 0 w 1611086"/>
              <a:gd name="connsiteY4" fmla="*/ 0 h 1066800"/>
              <a:gd name="connsiteX0" fmla="*/ 0 w 1611086"/>
              <a:gd name="connsiteY0" fmla="*/ 0 h 1066800"/>
              <a:gd name="connsiteX1" fmla="*/ 1611086 w 1611086"/>
              <a:gd name="connsiteY1" fmla="*/ 0 h 1066800"/>
              <a:gd name="connsiteX2" fmla="*/ 1600201 w 1611086"/>
              <a:gd name="connsiteY2" fmla="*/ 1055914 h 1066800"/>
              <a:gd name="connsiteX3" fmla="*/ 0 w 1611086"/>
              <a:gd name="connsiteY3" fmla="*/ 1066800 h 1066800"/>
              <a:gd name="connsiteX4" fmla="*/ 0 w 1611086"/>
              <a:gd name="connsiteY4" fmla="*/ 0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1086" h="1066800">
                <a:moveTo>
                  <a:pt x="0" y="0"/>
                </a:moveTo>
                <a:lnTo>
                  <a:pt x="1611086" y="0"/>
                </a:lnTo>
                <a:lnTo>
                  <a:pt x="1600201" y="1055914"/>
                </a:lnTo>
                <a:lnTo>
                  <a:pt x="0" y="1066800"/>
                </a:lnTo>
                <a:lnTo>
                  <a:pt x="0" y="0"/>
                </a:lnTo>
                <a:close/>
              </a:path>
            </a:pathLst>
          </a:cu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D76B7B8-4FA7-4A08-ACBD-C7841C4EF964}"/>
              </a:ext>
            </a:extLst>
          </p:cNvPr>
          <p:cNvSpPr txBox="1"/>
          <p:nvPr/>
        </p:nvSpPr>
        <p:spPr>
          <a:xfrm>
            <a:off x="1159915" y="4588670"/>
            <a:ext cx="3594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10 мл парфюмерной жидкости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3F34A9CD-B03C-4121-B9C1-4E03DBD963AE}"/>
              </a:ext>
            </a:extLst>
          </p:cNvPr>
          <p:cNvSpPr txBox="1"/>
          <p:nvPr/>
        </p:nvSpPr>
        <p:spPr>
          <a:xfrm>
            <a:off x="2673256" y="3457107"/>
            <a:ext cx="1970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5 мл ксилола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80F89650-FD83-440A-89E3-3DF1529D751B}"/>
              </a:ext>
            </a:extLst>
          </p:cNvPr>
          <p:cNvSpPr txBox="1"/>
          <p:nvPr/>
        </p:nvSpPr>
        <p:spPr>
          <a:xfrm flipH="1">
            <a:off x="1159915" y="1859031"/>
            <a:ext cx="3409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20 мл солевого раствора 15%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55AA8DEC-F949-415C-93BB-97C5D64776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88497">
            <a:off x="4660633" y="4020963"/>
            <a:ext cx="700268" cy="642287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="" xmlns:a16="http://schemas.microsoft.com/office/drawing/2014/main" id="{A4A01D7D-FF68-4A4B-979C-0EDB470513F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60" r="52268"/>
          <a:stretch/>
        </p:blipFill>
        <p:spPr>
          <a:xfrm rot="8459288">
            <a:off x="4694936" y="4716198"/>
            <a:ext cx="348203" cy="562007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="" xmlns:a16="http://schemas.microsoft.com/office/drawing/2014/main" id="{3D95F68F-AE26-4791-8576-2DEF93265C26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53" t="-12670" r="10199" b="74963"/>
          <a:stretch/>
        </p:blipFill>
        <p:spPr>
          <a:xfrm rot="11575462">
            <a:off x="4384944" y="5396757"/>
            <a:ext cx="547250" cy="356443"/>
          </a:xfrm>
          <a:prstGeom prst="rect">
            <a:avLst/>
          </a:prstGeom>
        </p:spPr>
      </p:pic>
      <p:pic>
        <p:nvPicPr>
          <p:cNvPr id="39" name="Рисунок 38">
            <a:extLst>
              <a:ext uri="{FF2B5EF4-FFF2-40B4-BE49-F238E27FC236}">
                <a16:creationId xmlns="" xmlns:a16="http://schemas.microsoft.com/office/drawing/2014/main" id="{F0AB6B1F-8BB3-4EBE-A6FE-1B42C27DCDC3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60" r="52268"/>
          <a:stretch/>
        </p:blipFill>
        <p:spPr>
          <a:xfrm rot="4960166" flipH="1" flipV="1">
            <a:off x="8353791" y="1837182"/>
            <a:ext cx="291338" cy="508613"/>
          </a:xfrm>
          <a:prstGeom prst="rect">
            <a:avLst/>
          </a:prstGeom>
        </p:spPr>
      </p:pic>
      <p:pic>
        <p:nvPicPr>
          <p:cNvPr id="49" name="Рисунок 48">
            <a:extLst>
              <a:ext uri="{FF2B5EF4-FFF2-40B4-BE49-F238E27FC236}">
                <a16:creationId xmlns="" xmlns:a16="http://schemas.microsoft.com/office/drawing/2014/main" id="{AB9D650E-CC37-4CAC-AB25-77F5086A443F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60" r="52268"/>
          <a:stretch/>
        </p:blipFill>
        <p:spPr>
          <a:xfrm rot="16645773" flipH="1">
            <a:off x="8042759" y="1350139"/>
            <a:ext cx="315122" cy="479838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="" xmlns:a16="http://schemas.microsoft.com/office/drawing/2014/main" id="{576F1221-F157-45B9-8F11-CCBBA8BA5E7A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53" t="-12670" r="10199" b="74963"/>
          <a:stretch/>
        </p:blipFill>
        <p:spPr>
          <a:xfrm rot="10107393">
            <a:off x="8353294" y="1781024"/>
            <a:ext cx="431666" cy="284829"/>
          </a:xfrm>
          <a:prstGeom prst="rect">
            <a:avLst/>
          </a:prstGeom>
        </p:spPr>
      </p:pic>
      <p:pic>
        <p:nvPicPr>
          <p:cNvPr id="48" name="Рисунок 47">
            <a:extLst>
              <a:ext uri="{FF2B5EF4-FFF2-40B4-BE49-F238E27FC236}">
                <a16:creationId xmlns="" xmlns:a16="http://schemas.microsoft.com/office/drawing/2014/main" id="{6B64D8A6-95E1-4C54-A0E7-4513753B8F1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136039" flipV="1">
            <a:off x="8318997" y="1548104"/>
            <a:ext cx="418268" cy="302314"/>
          </a:xfrm>
          <a:prstGeom prst="rect">
            <a:avLst/>
          </a:prstGeom>
        </p:spPr>
      </p:pic>
      <p:pic>
        <p:nvPicPr>
          <p:cNvPr id="47" name="Рисунок 46">
            <a:extLst>
              <a:ext uri="{FF2B5EF4-FFF2-40B4-BE49-F238E27FC236}">
                <a16:creationId xmlns="" xmlns:a16="http://schemas.microsoft.com/office/drawing/2014/main" id="{06F38CEF-29EA-444C-823F-867F7A061657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53" t="-12670" r="10199" b="74963"/>
          <a:stretch/>
        </p:blipFill>
        <p:spPr>
          <a:xfrm rot="2772125">
            <a:off x="8133784" y="1470736"/>
            <a:ext cx="468914" cy="309406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9DF6BDCB-10DD-4F9F-8FF4-EA00E4AD4290}"/>
              </a:ext>
            </a:extLst>
          </p:cNvPr>
          <p:cNvSpPr/>
          <p:nvPr/>
        </p:nvSpPr>
        <p:spPr>
          <a:xfrm>
            <a:off x="4602480" y="1349138"/>
            <a:ext cx="824184" cy="200841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="" xmlns:a16="http://schemas.microsoft.com/office/drawing/2014/main" id="{B34272FF-C862-4C3F-ADC0-909BCCC6CFEF}"/>
              </a:ext>
            </a:extLst>
          </p:cNvPr>
          <p:cNvSpPr/>
          <p:nvPr/>
        </p:nvSpPr>
        <p:spPr>
          <a:xfrm>
            <a:off x="8005273" y="2497739"/>
            <a:ext cx="836861" cy="311942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  <a:alpha val="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5" name="Рисунок 64">
            <a:extLst>
              <a:ext uri="{FF2B5EF4-FFF2-40B4-BE49-F238E27FC236}">
                <a16:creationId xmlns="" xmlns:a16="http://schemas.microsoft.com/office/drawing/2014/main" id="{3BE976D9-5CFF-4B4F-BF61-232BE133DC6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19445" y="3322320"/>
            <a:ext cx="346521" cy="548108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1A74E7F9-CAD4-4889-BA49-D99EC1EF74C6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340256" y="1349137"/>
            <a:ext cx="616763" cy="1069597"/>
          </a:xfrm>
          <a:prstGeom prst="rect">
            <a:avLst/>
          </a:prstGeom>
        </p:spPr>
      </p:pic>
      <p:sp>
        <p:nvSpPr>
          <p:cNvPr id="2" name="Правая фигурная скобка 1">
            <a:extLst>
              <a:ext uri="{FF2B5EF4-FFF2-40B4-BE49-F238E27FC236}">
                <a16:creationId xmlns="" xmlns:a16="http://schemas.microsoft.com/office/drawing/2014/main" id="{F22CEB98-18D4-4EA5-A088-3E2384FFA613}"/>
              </a:ext>
            </a:extLst>
          </p:cNvPr>
          <p:cNvSpPr/>
          <p:nvPr/>
        </p:nvSpPr>
        <p:spPr>
          <a:xfrm>
            <a:off x="8943726" y="1341179"/>
            <a:ext cx="224267" cy="399535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8ACE3CB-20B8-4759-BCC9-6542D1E19EBE}"/>
              </a:ext>
            </a:extLst>
          </p:cNvPr>
          <p:cNvSpPr txBox="1"/>
          <p:nvPr/>
        </p:nvSpPr>
        <p:spPr>
          <a:xfrm>
            <a:off x="9487925" y="1349138"/>
            <a:ext cx="193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объема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ксилольного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слоя (объем душистых веществ)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F36CFF7D-BDF5-1F9C-D988-9957079F50B9}"/>
              </a:ext>
            </a:extLst>
          </p:cNvPr>
          <p:cNvSpPr/>
          <p:nvPr/>
        </p:nvSpPr>
        <p:spPr>
          <a:xfrm>
            <a:off x="7938979" y="1349138"/>
            <a:ext cx="903156" cy="115022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5" name="Рисунок 44">
            <a:extLst>
              <a:ext uri="{FF2B5EF4-FFF2-40B4-BE49-F238E27FC236}">
                <a16:creationId xmlns="" xmlns:a16="http://schemas.microsoft.com/office/drawing/2014/main" id="{5BF22B02-DE81-4214-AFCC-ABCF6877BAE9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560"/>
          <a:stretch/>
        </p:blipFill>
        <p:spPr>
          <a:xfrm>
            <a:off x="6976841" y="381000"/>
            <a:ext cx="1930400" cy="5428886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="" xmlns:a16="http://schemas.microsoft.com/office/drawing/2014/main" id="{C0695AD6-2975-42FE-9B8A-B80E8777CC0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918" y="348348"/>
            <a:ext cx="2653595" cy="542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407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4E1CF48-317B-C31C-4B1A-064A2DCEB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2490" y="365126"/>
            <a:ext cx="9741310" cy="76388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Физико-химические показатели качества парфюмерных жидкостей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="" xmlns:a16="http://schemas.microsoft.com/office/drawing/2014/main" id="{70889724-261F-01EC-408B-2B6F628659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6688" y="1129006"/>
            <a:ext cx="9481583" cy="545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841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17CE45-52C4-D0AD-F791-01F897876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Формирование функциональной грамотности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479A27E-4B98-D8ED-7FCA-0968E8ED0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маркировки: определение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наименования и объемной доли спирта в парфюмерной жидкости.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концентрации солевого раствора по объемному содержанию спирта и приготовление раствора хлорида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натрия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плана исследования.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сущности метода.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соответствия парфюмерной жидкости требованиям ГОСТа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954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09601277-B1C2-76A0-3573-275BDFBE72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5814777" y="1718267"/>
            <a:ext cx="5036649" cy="3778250"/>
          </a:xfr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6666693-342D-1BFC-59DE-2993262A4DEB}"/>
              </a:ext>
            </a:extLst>
          </p:cNvPr>
          <p:cNvSpPr txBox="1"/>
          <p:nvPr/>
        </p:nvSpPr>
        <p:spPr>
          <a:xfrm>
            <a:off x="1426866" y="1718267"/>
            <a:ext cx="33059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Пробирка 1. 1 мл раствора сульфата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(II)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1 мл гексана.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Пробирка 2. 1 мл водного раствора иода и 1 мл гексана.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Пробирка 3. 1 мл водного раствора сульфата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(II)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 мл водного раствора иода и 1 мл гексана.</a:t>
            </a:r>
          </a:p>
        </p:txBody>
      </p:sp>
    </p:spTree>
    <p:extLst>
      <p:ext uri="{BB962C8B-B14F-4D97-AF65-F5344CB8AC3E}">
        <p14:creationId xmlns:p14="http://schemas.microsoft.com/office/powerpoint/2010/main" val="55436103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338</TotalTime>
  <Words>324</Words>
  <Application>Microsoft Office PowerPoint</Application>
  <PresentationFormat>Произвольный</PresentationFormat>
  <Paragraphs>27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Легкий дым</vt:lpstr>
      <vt:lpstr>Освоение и применение экстракции веществ в исследовательской работе обучающихся</vt:lpstr>
      <vt:lpstr>Презентация PowerPoint</vt:lpstr>
      <vt:lpstr>Определение суммы массовых долей душистых веществ в одеколонах и душистых водах объемным методом *</vt:lpstr>
      <vt:lpstr>Презентация PowerPoint</vt:lpstr>
      <vt:lpstr>Физико-химические показатели качества парфюмерных жидкостей</vt:lpstr>
      <vt:lpstr>Формирование функциональной грамотности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Освоение и применение экстракции веществ в исследовательской работе обучающихся</dc:title>
  <dc:creator>Светлана Лукьянова</dc:creator>
  <cp:lastModifiedBy>411User01</cp:lastModifiedBy>
  <cp:revision>7</cp:revision>
  <dcterms:created xsi:type="dcterms:W3CDTF">2022-12-12T15:42:26Z</dcterms:created>
  <dcterms:modified xsi:type="dcterms:W3CDTF">2022-12-14T10:00:22Z</dcterms:modified>
</cp:coreProperties>
</file>