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68" r:id="rId9"/>
    <p:sldMasterId id="2147483792" r:id="rId10"/>
    <p:sldMasterId id="2147483816" r:id="rId11"/>
    <p:sldMasterId id="2147483840" r:id="rId12"/>
    <p:sldMasterId id="2147483864" r:id="rId13"/>
    <p:sldMasterId id="2147483876" r:id="rId14"/>
    <p:sldMasterId id="2147483900" r:id="rId15"/>
    <p:sldMasterId id="2147483912" r:id="rId16"/>
  </p:sldMasterIdLst>
  <p:notesMasterIdLst>
    <p:notesMasterId r:id="rId17"/>
  </p:notesMasterIdLst>
  <p:sldIdLst>
    <p:sldId id="280" r:id="rId18"/>
    <p:sldId id="291" r:id="rId19"/>
    <p:sldId id="281" r:id="rId20"/>
    <p:sldId id="282" r:id="rId21"/>
    <p:sldId id="283" r:id="rId22"/>
    <p:sldId id="285" r:id="rId23"/>
    <p:sldId id="292" r:id="rId24"/>
    <p:sldId id="286" r:id="rId25"/>
    <p:sldId id="297" r:id="rId26"/>
    <p:sldId id="296" r:id="rId27"/>
    <p:sldId id="259" r:id="rId28"/>
    <p:sldId id="260" r:id="rId29"/>
    <p:sldId id="261" r:id="rId30"/>
    <p:sldId id="263" r:id="rId31"/>
    <p:sldId id="262" r:id="rId32"/>
    <p:sldId id="264" r:id="rId33"/>
    <p:sldId id="265" r:id="rId34"/>
    <p:sldId id="287" r:id="rId35"/>
    <p:sldId id="266" r:id="rId36"/>
    <p:sldId id="288" r:id="rId37"/>
    <p:sldId id="270" r:id="rId38"/>
    <p:sldId id="290" r:id="rId39"/>
    <p:sldId id="289" r:id="rId40"/>
    <p:sldId id="274" r:id="rId41"/>
    <p:sldId id="276" r:id="rId42"/>
    <p:sldId id="269" r:id="rId43"/>
  </p:sldIdLst>
  <p:sldSz cx="9144000" cy="6858000" type="screen4x3"/>
  <p:notesSz cx="6858000" cy="9144000"/>
  <p:custDataLst>
    <p:tags r:id="rId4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Master" Target="slideMasters/slideMaster11.xml" /><Relationship Id="rId12" Type="http://schemas.openxmlformats.org/officeDocument/2006/relationships/slideMaster" Target="slideMasters/slideMaster12.xml" /><Relationship Id="rId13" Type="http://schemas.openxmlformats.org/officeDocument/2006/relationships/slideMaster" Target="slideMasters/slideMaster13.xml" /><Relationship Id="rId14" Type="http://schemas.openxmlformats.org/officeDocument/2006/relationships/slideMaster" Target="slideMasters/slideMaster14.xml" /><Relationship Id="rId15" Type="http://schemas.openxmlformats.org/officeDocument/2006/relationships/slideMaster" Target="slideMasters/slideMaster15.xml" /><Relationship Id="rId16" Type="http://schemas.openxmlformats.org/officeDocument/2006/relationships/slideMaster" Target="slideMasters/slideMaster16.xml" /><Relationship Id="rId17" Type="http://schemas.openxmlformats.org/officeDocument/2006/relationships/notesMaster" Target="notesMasters/notesMaster1.xml" /><Relationship Id="rId18" Type="http://schemas.openxmlformats.org/officeDocument/2006/relationships/slide" Target="slides/slide1.xml" /><Relationship Id="rId19" Type="http://schemas.openxmlformats.org/officeDocument/2006/relationships/slide" Target="slides/slide2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3.xml" /><Relationship Id="rId21" Type="http://schemas.openxmlformats.org/officeDocument/2006/relationships/slide" Target="slides/slide4.xml" /><Relationship Id="rId22" Type="http://schemas.openxmlformats.org/officeDocument/2006/relationships/slide" Target="slides/slide5.xml" /><Relationship Id="rId23" Type="http://schemas.openxmlformats.org/officeDocument/2006/relationships/slide" Target="slides/slide6.xml" /><Relationship Id="rId24" Type="http://schemas.openxmlformats.org/officeDocument/2006/relationships/slide" Target="slides/slide7.xml" /><Relationship Id="rId25" Type="http://schemas.openxmlformats.org/officeDocument/2006/relationships/slide" Target="slides/slide8.xml" /><Relationship Id="rId26" Type="http://schemas.openxmlformats.org/officeDocument/2006/relationships/slide" Target="slides/slide9.xml" /><Relationship Id="rId27" Type="http://schemas.openxmlformats.org/officeDocument/2006/relationships/slide" Target="slides/slide10.xml" /><Relationship Id="rId28" Type="http://schemas.openxmlformats.org/officeDocument/2006/relationships/slide" Target="slides/slide11.xml" /><Relationship Id="rId29" Type="http://schemas.openxmlformats.org/officeDocument/2006/relationships/slide" Target="slides/slide12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13.xml" /><Relationship Id="rId31" Type="http://schemas.openxmlformats.org/officeDocument/2006/relationships/slide" Target="slides/slide14.xml" /><Relationship Id="rId32" Type="http://schemas.openxmlformats.org/officeDocument/2006/relationships/slide" Target="slides/slide15.xml" /><Relationship Id="rId33" Type="http://schemas.openxmlformats.org/officeDocument/2006/relationships/slide" Target="slides/slide16.xml" /><Relationship Id="rId34" Type="http://schemas.openxmlformats.org/officeDocument/2006/relationships/slide" Target="slides/slide17.xml" /><Relationship Id="rId35" Type="http://schemas.openxmlformats.org/officeDocument/2006/relationships/slide" Target="slides/slide18.xml" /><Relationship Id="rId36" Type="http://schemas.openxmlformats.org/officeDocument/2006/relationships/slide" Target="slides/slide19.xml" /><Relationship Id="rId37" Type="http://schemas.openxmlformats.org/officeDocument/2006/relationships/slide" Target="slides/slide20.xml" /><Relationship Id="rId38" Type="http://schemas.openxmlformats.org/officeDocument/2006/relationships/slide" Target="slides/slide21.xml" /><Relationship Id="rId39" Type="http://schemas.openxmlformats.org/officeDocument/2006/relationships/slide" Target="slides/slide22.xml" /><Relationship Id="rId4" Type="http://schemas.openxmlformats.org/officeDocument/2006/relationships/slideMaster" Target="slideMasters/slideMaster4.xml" /><Relationship Id="rId40" Type="http://schemas.openxmlformats.org/officeDocument/2006/relationships/slide" Target="slides/slide23.xml" /><Relationship Id="rId41" Type="http://schemas.openxmlformats.org/officeDocument/2006/relationships/slide" Target="slides/slide24.xml" /><Relationship Id="rId42" Type="http://schemas.openxmlformats.org/officeDocument/2006/relationships/slide" Target="slides/slide25.xml" /><Relationship Id="rId43" Type="http://schemas.openxmlformats.org/officeDocument/2006/relationships/slide" Target="slides/slide26.xml" /><Relationship Id="rId44" Type="http://schemas.openxmlformats.org/officeDocument/2006/relationships/tags" Target="tags/tag1.xml" /><Relationship Id="rId45" Type="http://schemas.openxmlformats.org/officeDocument/2006/relationships/presProps" Target="presProps.xml" /><Relationship Id="rId46" Type="http://schemas.openxmlformats.org/officeDocument/2006/relationships/viewProps" Target="viewProps.xml" /><Relationship Id="rId47" Type="http://schemas.openxmlformats.org/officeDocument/2006/relationships/theme" Target="theme/theme1.xml" /><Relationship Id="rId48" Type="http://schemas.openxmlformats.org/officeDocument/2006/relationships/tableStyles" Target="tableStyles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17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4ED5F-6003-4588-B89E-7698BC82A27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40AD9-F0BB-481E-95CB-ED96AC44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99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40AD9-F0BB-481E-95CB-ED96AC44E40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36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40AD9-F0BB-481E-95CB-ED96AC44E40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8122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C22D-3F50-4EE7-BA40-F8EEA44F3E9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BCEC9-22E3-4764-ADD8-B94E6AF82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5252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1282-AD1D-4CF9-99C7-E1DE89063C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3604-8CDC-4BF9-A970-41776B3276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9605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1282-AD1D-4CF9-99C7-E1DE89063C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3604-8CDC-4BF9-A970-41776B3276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2350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4876-0200-46E9-876C-FB2E221BE9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A4C9-0F83-4AF3-84C4-5B5444939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4113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4876-0200-46E9-876C-FB2E221BE9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A4C9-0F83-4AF3-84C4-5B5444939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6390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4876-0200-46E9-876C-FB2E221BE9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A4C9-0F83-4AF3-84C4-5B5444939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9186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E028-9239-434B-842D-3EF25981B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9407-6ECD-414A-94AF-D2106567EB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0035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E028-9239-434B-842D-3EF25981B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9407-6ECD-414A-94AF-D2106567EB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2442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4876-0200-46E9-876C-FB2E221BE9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A4C9-0F83-4AF3-84C4-5B5444939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4427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E028-9239-434B-842D-3EF25981B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9407-6ECD-414A-94AF-D2106567EB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4738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E028-9239-434B-842D-3EF25981B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9407-6ECD-414A-94AF-D2106567EB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8931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C22D-3F50-4EE7-BA40-F8EEA44F3E9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BCEC9-22E3-4764-ADD8-B94E6AF82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0598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C9C5-60AE-46AD-9E04-F8E76B6274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67F3-8604-46C9-9E3F-BF696457F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3842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C9C5-60AE-46AD-9E04-F8E76B6274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67F3-8604-46C9-9E3F-BF696457F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2211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C9C5-60AE-46AD-9E04-F8E76B6274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67F3-8604-46C9-9E3F-BF696457F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9737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C9C5-60AE-46AD-9E04-F8E76B6274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67F3-8604-46C9-9E3F-BF696457F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1546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C9C5-60AE-46AD-9E04-F8E76B6274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67F3-8604-46C9-9E3F-BF696457F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8969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C9C5-60AE-46AD-9E04-F8E76B6274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467F3-8604-46C9-9E3F-BF696457F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2411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1282-AD1D-4CF9-99C7-E1DE89063C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3604-8CDC-4BF9-A970-41776B3276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0179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heme" Target="../theme/theme10.xml" /></Relationships>
</file>

<file path=ppt/slideMasters/_rels/slideMaster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heme" Target="../theme/theme11.xml" /></Relationships>
</file>

<file path=ppt/slideMasters/_rels/slideMaster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theme" Target="../theme/theme12.xml" /></Relationships>
</file>

<file path=ppt/slideMasters/_rels/slideMaster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slideLayout" Target="../slideLayouts/slideLayout16.xml" /><Relationship Id="rId3" Type="http://schemas.openxmlformats.org/officeDocument/2006/relationships/theme" Target="../theme/theme13.xml" /></Relationships>
</file>

<file path=ppt/slideMasters/_rels/slideMaster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theme" Target="../theme/theme14.xml" /></Relationships>
</file>

<file path=ppt/slideMasters/_rels/slideMaster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theme" Target="../theme/theme15.xml" /></Relationships>
</file>

<file path=ppt/slideMasters/_rels/slideMaster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heme" Target="../theme/theme16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slideLayout" Target="../slideLayouts/slideLayout10.xml" /><Relationship Id="rId3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C22D-3F50-4EE7-BA40-F8EEA44F3E9C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0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BCEC9-22E3-4764-ADD8-B94E6AF82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02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84876-0200-46E9-876C-FB2E221BE9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5A4C9-0F83-4AF3-84C4-5B5444939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1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84876-0200-46E9-876C-FB2E221BE9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5A4C9-0F83-4AF3-84C4-5B5444939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7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84876-0200-46E9-876C-FB2E221BE9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5A4C9-0F83-4AF3-84C4-5B5444939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3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DE028-9239-434B-842D-3EF25981B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29407-6ECD-414A-94AF-D2106567EB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3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84876-0200-46E9-876C-FB2E221BE9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5A4C9-0F83-4AF3-84C4-5B5444939C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2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DE028-9239-434B-842D-3EF25981B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29407-6ECD-414A-94AF-D2106567EB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2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DE028-9239-434B-842D-3EF25981B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29407-6ECD-414A-94AF-D2106567EB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8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FC9C5-60AE-46AD-9E04-F8E76B6274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467F3-8604-46C9-9E3F-BF696457F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FC9C5-60AE-46AD-9E04-F8E76B6274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467F3-8604-46C9-9E3F-BF696457F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2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FC9C5-60AE-46AD-9E04-F8E76B6274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467F3-8604-46C9-9E3F-BF696457F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3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FC9C5-60AE-46AD-9E04-F8E76B6274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467F3-8604-46C9-9E3F-BF696457F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FC9C5-60AE-46AD-9E04-F8E76B6274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467F3-8604-46C9-9E3F-BF696457F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1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FC9C5-60AE-46AD-9E04-F8E76B6274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467F3-8604-46C9-9E3F-BF696457FD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0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91282-AD1D-4CF9-99C7-E1DE89063C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3604-8CDC-4BF9-A970-41776B3276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2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91282-AD1D-4CF9-99C7-E1DE89063C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16.12.2022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3604-8CDC-4BF9-A970-41776B3276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1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2.jpeg" /><Relationship Id="rId3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Relationship Id="rId5" Type="http://schemas.openxmlformats.org/officeDocument/2006/relationships/image" Target="../media/image2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image" Target="../media/image35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6.jpeg" /><Relationship Id="rId3" Type="http://schemas.openxmlformats.org/officeDocument/2006/relationships/image" Target="../media/image37.png" /><Relationship Id="rId4" Type="http://schemas.openxmlformats.org/officeDocument/2006/relationships/image" Target="../media/image38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39.jpeg" /><Relationship Id="rId3" Type="http://schemas.openxmlformats.org/officeDocument/2006/relationships/image" Target="../media/image40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41.jpeg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Relationship Id="rId5" Type="http://schemas.openxmlformats.org/officeDocument/2006/relationships/image" Target="../media/image44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image" Target="../media/image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image" Target="../media/image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image" Target="../media/image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008113"/>
          </a:xfrm>
        </p:spPr>
        <p:txBody>
          <a:bodyPr>
            <a:noAutofit/>
          </a:bodyPr>
          <a:lstStyle/>
          <a:p>
            <a:r>
              <a:rPr 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«Карпогорская </a:t>
            </a:r>
            <a:r>
              <a:rPr lang="ru-RU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школа </a:t>
            </a:r>
            <a:r>
              <a:rPr 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№118»</a:t>
            </a:r>
            <a:br>
              <a:rPr 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Пинежского муниципального района </a:t>
            </a:r>
            <a:r>
              <a:rPr 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области</a:t>
            </a:r>
            <a:br>
              <a:rPr 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2420888"/>
            <a:ext cx="4968552" cy="1872208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«Семейное чтение как</a:t>
            </a:r>
          </a:p>
          <a:p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из способов  формирования читательской грамотности</a:t>
            </a:r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5"/>
          <a:stretch>
            <a:fillRect/>
          </a:stretch>
        </p:blipFill>
        <p:spPr bwMode="auto">
          <a:xfrm>
            <a:off x="34326" y="2060848"/>
            <a:ext cx="4176464" cy="246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5085184"/>
            <a:ext cx="3481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</a:t>
            </a:r>
          </a:p>
          <a:p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Денисова Анастасия Борисовна,</a:t>
            </a:r>
          </a:p>
          <a:p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едагог-библиотекарь МБОУ «Карпогорская СШ №118»</a:t>
            </a:r>
            <a:endParaRPr lang="ru-RU" sz="1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6284059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Карпогоры,</a:t>
            </a:r>
          </a:p>
          <a:p>
            <a:pPr algn="ctr"/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ru-RU" sz="1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0032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788024" y="1268760"/>
            <a:ext cx="39604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smtClean="0">
                <a:solidFill>
                  <a:srgbClr val="002060"/>
                </a:solidFill>
                <a:latin typeface="Georgia" panose="02040502050405020303" pitchFamily="18" charset="0"/>
              </a:rPr>
              <a:t>Много ли, мало ли времени прошло — невестки опять говорят:</a:t>
            </a:r>
          </a:p>
          <a:p>
            <a:r>
              <a:rPr lang="ru-RU" b="1" i="1" smtClean="0">
                <a:solidFill>
                  <a:srgbClr val="002060"/>
                </a:solidFill>
                <a:latin typeface="Georgia" panose="02040502050405020303" pitchFamily="18" charset="0"/>
              </a:rPr>
              <a:t>— Емеля, дров у нас больше нет. Съезди в лес, наруби.</a:t>
            </a:r>
          </a:p>
          <a:p>
            <a:r>
              <a:rPr lang="ru-RU" b="1" i="1" smtClean="0">
                <a:solidFill>
                  <a:srgbClr val="002060"/>
                </a:solidFill>
                <a:latin typeface="Georgia" panose="02040502050405020303" pitchFamily="18" charset="0"/>
              </a:rPr>
              <a:t>А он им с печки:</a:t>
            </a:r>
          </a:p>
          <a:p>
            <a:r>
              <a:rPr lang="ru-RU" b="1" i="1" smtClean="0">
                <a:solidFill>
                  <a:srgbClr val="002060"/>
                </a:solidFill>
                <a:latin typeface="Georgia" panose="02040502050405020303" pitchFamily="18" charset="0"/>
              </a:rPr>
              <a:t>— Да вы-то на что?</a:t>
            </a:r>
          </a:p>
          <a:p>
            <a:r>
              <a:rPr lang="ru-RU" b="1" i="1" smtClean="0">
                <a:solidFill>
                  <a:srgbClr val="002060"/>
                </a:solidFill>
                <a:latin typeface="Georgia" panose="02040502050405020303" pitchFamily="18" charset="0"/>
              </a:rPr>
              <a:t>— Как — мы на что?.. Разве наше дело в лес за дровами ездить?</a:t>
            </a:r>
          </a:p>
          <a:p>
            <a:r>
              <a:rPr lang="ru-RU" b="1" i="1" smtClean="0">
                <a:solidFill>
                  <a:srgbClr val="002060"/>
                </a:solidFill>
                <a:latin typeface="Georgia" panose="02040502050405020303" pitchFamily="18" charset="0"/>
              </a:rPr>
              <a:t>— Мне неохота…</a:t>
            </a:r>
          </a:p>
          <a:p>
            <a:r>
              <a:rPr lang="ru-RU" b="1" i="1" smtClean="0">
                <a:solidFill>
                  <a:srgbClr val="002060"/>
                </a:solidFill>
                <a:latin typeface="Georgia" panose="02040502050405020303" pitchFamily="18" charset="0"/>
              </a:rPr>
              <a:t>— Ну, не будет тебе подарков.</a:t>
            </a:r>
          </a:p>
          <a:p>
            <a:r>
              <a:rPr lang="ru-RU" b="1" i="1" smtClean="0">
                <a:solidFill>
                  <a:srgbClr val="002060"/>
                </a:solidFill>
                <a:latin typeface="Georgia" panose="02040502050405020303" pitchFamily="18" charset="0"/>
              </a:rPr>
              <a:t>Делать нечего. Слез Емеля с печи, обулся, оделся. Взял веревку и топор, вышел во двор и сел в сани</a:t>
            </a:r>
            <a:r>
              <a:rPr lang="ru-RU" b="1" i="1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ru-RU" b="1" i="1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274899"/>
            <a:ext cx="4752528" cy="6338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03488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189417"/>
            <a:ext cx="5440295" cy="796925"/>
          </a:xfrm>
        </p:spPr>
        <p:txBody>
          <a:bodyPr>
            <a:normAutofit/>
          </a:bodyPr>
          <a:lstStyle/>
          <a:p>
            <a:pPr algn="ctr"/>
            <a:r>
              <a:rPr lang="ru-RU" sz="2000" b="1" i="1" smtClean="0">
                <a:solidFill>
                  <a:srgbClr val="C00000"/>
                </a:solidFill>
                <a:latin typeface="Georgia" panose="02040502050405020303" pitchFamily="18" charset="0"/>
              </a:rPr>
              <a:t>Глава. Мы с бабушкой знакомимся</a:t>
            </a:r>
            <a:endParaRPr lang="ru-RU" sz="2000" b="1" i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2126143"/>
            <a:ext cx="4743450" cy="25097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smtClean="0">
                <a:solidFill>
                  <a:srgbClr val="002060"/>
                </a:solidFill>
                <a:latin typeface="Georgia" panose="02040502050405020303" pitchFamily="18" charset="0"/>
              </a:rPr>
              <a:t>В первый раз я вижу деревню, и бабушку вижу в первый раз. </a:t>
            </a:r>
          </a:p>
          <a:p>
            <a:pPr marL="0" indent="0" algn="just">
              <a:buNone/>
            </a:pPr>
            <a:r>
              <a:rPr lang="ru-RU" sz="2000" i="1" smtClean="0">
                <a:solidFill>
                  <a:srgbClr val="002060"/>
                </a:solidFill>
                <a:latin typeface="Georgia" panose="02040502050405020303" pitchFamily="18" charset="0"/>
              </a:rPr>
              <a:t>Деревня мне нравится, а бабушка не очень. Бабушка совсем не похожа на отсталую. Ни платочка, ни морщинок, ни кружевного  передничка.  </a:t>
            </a:r>
          </a:p>
          <a:p>
            <a:pPr marL="0" indent="0">
              <a:buNone/>
            </a:pPr>
            <a:endParaRPr lang="ru-RU" sz="2000" i="1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000" i="1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sz="2000" i="1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3363" y="4635903"/>
            <a:ext cx="4772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smtClean="0">
                <a:solidFill>
                  <a:srgbClr val="C00000"/>
                </a:solidFill>
                <a:latin typeface="Georgia" panose="02040502050405020303" pitchFamily="18" charset="0"/>
              </a:rPr>
              <a:t>Вспомните, во что была одета бабушка главной героини при их первой встрече?</a:t>
            </a:r>
            <a:endParaRPr lang="ru-RU" b="1" i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bibl\Desktop\бабушка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" t="7714" b="3985"/>
          <a:stretch>
            <a:fillRect/>
          </a:stretch>
        </p:blipFill>
        <p:spPr bwMode="auto">
          <a:xfrm>
            <a:off x="251520" y="1368644"/>
            <a:ext cx="3347888" cy="496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260648"/>
            <a:ext cx="5904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C00000"/>
                </a:solidFill>
              </a:rPr>
              <a:t>Читаем бабушкам:</a:t>
            </a:r>
          </a:p>
          <a:p>
            <a:pPr algn="ctr"/>
            <a:r>
              <a:rPr lang="ru-RU" sz="2400" b="1" smtClean="0">
                <a:solidFill>
                  <a:srgbClr val="C00000"/>
                </a:solidFill>
              </a:rPr>
              <a:t>Екатерина Зверева «Мы с бабушкой»</a:t>
            </a:r>
          </a:p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9184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3" y="5848351"/>
            <a:ext cx="4029075" cy="749001"/>
          </a:xfrm>
        </p:spPr>
        <p:txBody>
          <a:bodyPr>
            <a:normAutofit/>
          </a:bodyPr>
          <a:lstStyle/>
          <a:p>
            <a:r>
              <a:rPr lang="ru-RU" sz="2000" b="1" i="1" smtClean="0">
                <a:solidFill>
                  <a:srgbClr val="C00000"/>
                </a:solidFill>
                <a:latin typeface="Georgia" panose="02040502050405020303" pitchFamily="18" charset="0"/>
              </a:rPr>
              <a:t> Надежда Александровна</a:t>
            </a:r>
            <a:endParaRPr lang="ru-RU" sz="2000" b="1" i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-1938" t="6147" r="1"/>
          <a:stretch>
            <a:fillRect/>
          </a:stretch>
        </p:blipFill>
        <p:spPr>
          <a:xfrm>
            <a:off x="107504" y="507260"/>
            <a:ext cx="3414413" cy="531604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t="15786" b="23575"/>
          <a:stretch>
            <a:fillRect/>
          </a:stretch>
        </p:blipFill>
        <p:spPr bwMode="auto">
          <a:xfrm>
            <a:off x="3900489" y="552450"/>
            <a:ext cx="476932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90917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smtClean="0">
                <a:solidFill>
                  <a:srgbClr val="C00000"/>
                </a:solidFill>
                <a:latin typeface="Georgia" panose="02040502050405020303" pitchFamily="18" charset="0"/>
              </a:rPr>
              <a:t>Чему учила бабушка свою внучку</a:t>
            </a:r>
            <a:r>
              <a:rPr lang="ru-RU" sz="2800" b="1" smtClean="0">
                <a:solidFill>
                  <a:srgbClr val="C00000"/>
                </a:solidFill>
                <a:latin typeface="Georgia" panose="02040502050405020303" pitchFamily="18" charset="0"/>
              </a:rPr>
              <a:t>?</a:t>
            </a:r>
            <a:endParaRPr lang="ru-RU" sz="28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23086"/>
          <a:stretch>
            <a:fillRect/>
          </a:stretch>
        </p:blipFill>
        <p:spPr bwMode="auto">
          <a:xfrm>
            <a:off x="224721" y="1196752"/>
            <a:ext cx="3519869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587" y="5977671"/>
            <a:ext cx="361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>
                <a:solidFill>
                  <a:srgbClr val="C00000"/>
                </a:solidFill>
                <a:latin typeface="Georgia" panose="02040502050405020303" pitchFamily="18" charset="0"/>
              </a:rPr>
              <a:t>Антонина Васильевна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3925" y="1484784"/>
            <a:ext cx="47005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smtClean="0">
                <a:solidFill>
                  <a:srgbClr val="002060"/>
                </a:solidFill>
                <a:latin typeface="Georgia" panose="02040502050405020303" pitchFamily="18" charset="0"/>
              </a:rPr>
              <a:t>Весь день бабушка учит меня играть в шахматы. Она так увлеклась, что обо всем забыла.</a:t>
            </a:r>
            <a:endParaRPr lang="ru-RU" b="1" i="1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b="1" i="1" smtClean="0">
                <a:solidFill>
                  <a:srgbClr val="002060"/>
                </a:solidFill>
                <a:latin typeface="Georgia" panose="02040502050405020303" pitchFamily="18" charset="0"/>
              </a:rPr>
              <a:t>-Лошадью ходи, лошадью!-кричит она в восторге и хлопает в ладоши, когда  я, следуя её подсказкам, конём ставлю её шах и мат.</a:t>
            </a:r>
            <a:endParaRPr lang="ru-RU" b="1" i="1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9" y="4031822"/>
            <a:ext cx="3451713" cy="238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13074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8" t="11990" r="-1"/>
          <a:stretch>
            <a:fillRect/>
          </a:stretch>
        </p:blipFill>
        <p:spPr>
          <a:xfrm>
            <a:off x="0" y="620687"/>
            <a:ext cx="3311434" cy="5395530"/>
          </a:xfrm>
        </p:spPr>
      </p:pic>
      <p:sp>
        <p:nvSpPr>
          <p:cNvPr id="6" name="TextBox 5"/>
          <p:cNvSpPr txBox="1"/>
          <p:nvPr/>
        </p:nvSpPr>
        <p:spPr>
          <a:xfrm>
            <a:off x="382255" y="6021288"/>
            <a:ext cx="250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Georgia" panose="02040502050405020303" pitchFamily="18" charset="0"/>
              </a:rPr>
              <a:t>Светлана Владимировна</a:t>
            </a:r>
            <a:endParaRPr lang="ru-RU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024" y="1988405"/>
            <a:ext cx="5203386" cy="39330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11434" y="505101"/>
            <a:ext cx="5832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smtClean="0">
                <a:solidFill>
                  <a:srgbClr val="C00000"/>
                </a:solidFill>
                <a:latin typeface="Georgia" panose="02040502050405020303" pitchFamily="18" charset="0"/>
              </a:rPr>
              <a:t>Глава. Мы </a:t>
            </a:r>
            <a:r>
              <a:rPr lang="ru-RU" sz="2800" b="1" i="1">
                <a:solidFill>
                  <a:srgbClr val="C00000"/>
                </a:solidFill>
                <a:latin typeface="Georgia" panose="02040502050405020303" pitchFamily="18" charset="0"/>
              </a:rPr>
              <a:t>с бабушкой идём в магазин</a:t>
            </a:r>
            <a:endParaRPr lang="ru-RU" sz="2800" i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5343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587" y="37814"/>
            <a:ext cx="7886700" cy="739775"/>
          </a:xfrm>
        </p:spPr>
        <p:txBody>
          <a:bodyPr>
            <a:normAutofit/>
          </a:bodyPr>
          <a:lstStyle/>
          <a:p>
            <a:pPr algn="ctr"/>
            <a:r>
              <a:rPr lang="ru-RU" sz="3200" b="1" i="1" smtClean="0">
                <a:solidFill>
                  <a:srgbClr val="C00000"/>
                </a:solidFill>
                <a:latin typeface="Georgia" panose="02040502050405020303" pitchFamily="18" charset="0"/>
              </a:rPr>
              <a:t>О чём мечтает ваша бабушка</a:t>
            </a:r>
            <a:r>
              <a:rPr lang="ru-RU" sz="3200" b="1" smtClean="0">
                <a:solidFill>
                  <a:srgbClr val="C00000"/>
                </a:solidFill>
                <a:latin typeface="Georgia" panose="02040502050405020303" pitchFamily="18" charset="0"/>
              </a:rPr>
              <a:t>?</a:t>
            </a:r>
            <a:endParaRPr lang="ru-RU" sz="32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84" y="1124744"/>
            <a:ext cx="1883260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32014" y="5272706"/>
            <a:ext cx="224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Georgia" panose="02040502050405020303" pitchFamily="18" charset="0"/>
              </a:rPr>
              <a:t> Наталья Николаевна</a:t>
            </a:r>
            <a:endParaRPr lang="ru-RU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8443" y="1196777"/>
            <a:ext cx="2300200" cy="3744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4907" y="5272707"/>
            <a:ext cx="237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Georgia" panose="02040502050405020303" pitchFamily="18" charset="0"/>
              </a:rPr>
              <a:t>Елена </a:t>
            </a:r>
            <a:r>
              <a:rPr lang="ru-RU" b="1">
                <a:solidFill>
                  <a:srgbClr val="C00000"/>
                </a:solidFill>
                <a:latin typeface="Georgia" panose="02040502050405020303" pitchFamily="18" charset="0"/>
              </a:rPr>
              <a:t>Анатольевна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6634" y="1196751"/>
            <a:ext cx="2303600" cy="3672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78643" y="5277953"/>
            <a:ext cx="252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Georgia" panose="02040502050405020303" pitchFamily="18" charset="0"/>
              </a:rPr>
              <a:t> Лариса Анатольевна</a:t>
            </a:r>
            <a:endParaRPr lang="ru-RU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https://sun9-87.userapi.com/c237131/u589109050/docs/d12/6394eda33705/Prosviryakova_Ekaterina_Yuryevna.jpg?extra=w-PzLYcxy1GHG1qqf99gtMCL2N_vzjUfZdE3ykyzk_DOlUr4JRF8iHgSOmsM2oqPlvKcB08KV5sCRLaDuv6bsOYjDry2DkFEACRVdvMXc0oC_artCBKROpmpQYSgQwtwks5wisBZFLZEVyXlXV_T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t="6723" r="-1"/>
          <a:stretch>
            <a:fillRect/>
          </a:stretch>
        </p:blipFill>
        <p:spPr bwMode="auto">
          <a:xfrm>
            <a:off x="6675397" y="1268760"/>
            <a:ext cx="2356862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33949" y="5264009"/>
            <a:ext cx="223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Georgia" panose="02040502050405020303" pitchFamily="18" charset="0"/>
              </a:rPr>
              <a:t>Екатерина Юрьевна</a:t>
            </a:r>
            <a:endParaRPr lang="ru-RU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3053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32440"/>
            <a:ext cx="4814888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smtClean="0">
                <a:solidFill>
                  <a:srgbClr val="C00000"/>
                </a:solidFill>
                <a:latin typeface="Georgia" panose="02040502050405020303" pitchFamily="18" charset="0"/>
              </a:rPr>
              <a:t> Елена Марковна </a:t>
            </a:r>
            <a:endParaRPr lang="ru-RU" sz="20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27135"/>
          <a:stretch>
            <a:fillRect/>
          </a:stretch>
        </p:blipFill>
        <p:spPr>
          <a:xfrm>
            <a:off x="4860032" y="1125167"/>
            <a:ext cx="3456384" cy="4851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/>
          <a:stretch>
            <a:fillRect/>
          </a:stretch>
        </p:blipFill>
        <p:spPr>
          <a:xfrm>
            <a:off x="539552" y="1140736"/>
            <a:ext cx="3492288" cy="4822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2963" y="188640"/>
            <a:ext cx="7743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smtClean="0">
                <a:solidFill>
                  <a:srgbClr val="C00000"/>
                </a:solidFill>
                <a:latin typeface="Georgia" panose="02040502050405020303" pitchFamily="18" charset="0"/>
              </a:rPr>
              <a:t>Берегите и любите своих бабушек очень-очень!!!</a:t>
            </a:r>
            <a:endParaRPr lang="ru-RU" sz="2800" b="1" i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17889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8" t="19234" r="1736" b="5798"/>
          <a:stretch>
            <a:fillRect/>
          </a:stretch>
        </p:blipFill>
        <p:spPr bwMode="auto">
          <a:xfrm>
            <a:off x="203108" y="240509"/>
            <a:ext cx="3320788" cy="333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" t="20305" b="15478"/>
          <a:stretch>
            <a:fillRect/>
          </a:stretch>
        </p:blipFill>
        <p:spPr bwMode="auto">
          <a:xfrm>
            <a:off x="3565078" y="3829039"/>
            <a:ext cx="5358040" cy="264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5"/>
          <a:stretch>
            <a:fillRect/>
          </a:stretch>
        </p:blipFill>
        <p:spPr bwMode="auto">
          <a:xfrm>
            <a:off x="3851919" y="277732"/>
            <a:ext cx="4712045" cy="329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5" t="35874"/>
          <a:stretch>
            <a:fillRect/>
          </a:stretch>
        </p:blipFill>
        <p:spPr bwMode="auto">
          <a:xfrm>
            <a:off x="467544" y="3810179"/>
            <a:ext cx="2791917" cy="265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10111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44" y="0"/>
            <a:ext cx="8435280" cy="1268760"/>
          </a:xfrm>
        </p:spPr>
        <p:txBody>
          <a:bodyPr>
            <a:normAutofit/>
          </a:bodyPr>
          <a:lstStyle/>
          <a:p>
            <a:r>
              <a:rPr 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1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текстом (дети и мамы):</a:t>
            </a:r>
            <a:br>
              <a:rPr lang="ru-RU" sz="1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1.В названии  рассказа слоги поменяли свои места, верни их в нужном порядке . Прочитай название </a:t>
            </a:r>
            <a:r>
              <a:rPr lang="ru-RU" sz="1400" b="1" i="1" smtClean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  <a:br>
              <a:rPr lang="ru-RU" sz="1400" b="1" i="1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1400" b="1" i="1" smtClean="0">
                <a:solidFill>
                  <a:srgbClr val="C00000"/>
                </a:solidFill>
                <a:latin typeface="Georgia" panose="02040502050405020303" pitchFamily="18" charset="0"/>
              </a:rPr>
              <a:t>2. Впиши в пропуски текста нужные по смыслу слова.</a:t>
            </a:r>
            <a:endParaRPr lang="ru-RU" sz="1400" b="1" i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3816424" cy="5509200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</a:t>
            </a:r>
            <a:r>
              <a:rPr lang="ru-RU" sz="5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Голявкин</a:t>
            </a:r>
          </a:p>
          <a:p>
            <a:pPr marL="0" indent="0" algn="ctr">
              <a:buNone/>
            </a:pPr>
            <a:r>
              <a:rPr lang="ru-RU" sz="5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я гал-по-мо </a:t>
            </a:r>
            <a:r>
              <a:rPr lang="ru-RU" sz="5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ме-ма  </a:t>
            </a:r>
            <a:r>
              <a:rPr lang="ru-RU" sz="5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ть-мы </a:t>
            </a:r>
            <a:r>
              <a:rPr lang="ru-RU" sz="5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лоп</a:t>
            </a:r>
            <a:r>
              <a:rPr lang="ru-RU" sz="5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4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давно собирался </a:t>
            </a:r>
            <a:r>
              <a:rPr lang="ru-RU" sz="48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вымыть. Только мама не разрешала мне. «Не получится, — говорит, — у тебя »</a:t>
            </a:r>
          </a:p>
          <a:p>
            <a:pPr marL="0" indent="0">
              <a:buNone/>
            </a:pPr>
            <a:r>
              <a:rPr lang="ru-RU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Посмотрим, как не получится!</a:t>
            </a:r>
          </a:p>
          <a:p>
            <a:pPr marL="0" indent="0">
              <a:buNone/>
            </a:pPr>
            <a:r>
              <a:rPr lang="ru-RU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Трах! — опрокинул ведро и пролил всю воду. Но я решил, так даже лучше. Так гораздо удобнее мыть пол. Вся вода на полу; тряпкой три — и всё дело. Воды маловато, правда. Комната-то у нас большая. Придётся ещё ведро воды на пол вылить. Вылил ещё ведро, вот теперь красота! Тру тряпкой, тру — ничего не выходит. Куда же воду девать, чтобы пол был сухой? Без  </a:t>
            </a:r>
            <a:r>
              <a:rPr lang="ru-RU" sz="4800" u="sng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4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ничего не придумать.   </a:t>
            </a:r>
            <a:r>
              <a:rPr lang="ru-RU" sz="4800" u="sng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4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насос нужно взять. Перекачать воду обратно в ведро.</a:t>
            </a:r>
          </a:p>
          <a:p>
            <a:pPr marL="0" indent="0">
              <a:buNone/>
            </a:pPr>
            <a:r>
              <a:rPr lang="ru-RU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Но </a:t>
            </a:r>
            <a:r>
              <a:rPr lang="ru-RU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спешишь, всё плохо выходит. Воды на полу не убавилось, и в ведре пусто. Наверно, насос </a:t>
            </a:r>
            <a:r>
              <a:rPr lang="ru-RU" sz="4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испортился. Придётся </a:t>
            </a:r>
            <a:r>
              <a:rPr lang="ru-RU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с насосом повозиться.</a:t>
            </a:r>
          </a:p>
          <a:p>
            <a:pPr marL="0" indent="0">
              <a:buNone/>
            </a:pPr>
            <a:r>
              <a:rPr lang="ru-RU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мама в комнату входит.</a:t>
            </a:r>
          </a:p>
          <a:p>
            <a:pPr marL="0" indent="0">
              <a:buNone/>
            </a:pPr>
            <a:r>
              <a:rPr lang="ru-RU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Что такое, — кричит, — почему вода?</a:t>
            </a:r>
          </a:p>
          <a:p>
            <a:pPr marL="0" indent="0">
              <a:buNone/>
            </a:pPr>
            <a:r>
              <a:rPr lang="ru-RU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Не беспокойся, мама, всё будет в порядке. Надо только насос починить.</a:t>
            </a:r>
          </a:p>
          <a:p>
            <a:pPr marL="0" indent="0">
              <a:buNone/>
            </a:pPr>
            <a:r>
              <a:rPr lang="ru-RU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Какой насос?</a:t>
            </a:r>
          </a:p>
          <a:p>
            <a:pPr marL="0" indent="0">
              <a:buNone/>
            </a:pPr>
            <a:r>
              <a:rPr lang="ru-RU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Чтобы воду качать.</a:t>
            </a:r>
          </a:p>
          <a:p>
            <a:pPr marL="0" indent="0">
              <a:buNone/>
            </a:pPr>
            <a:r>
              <a:rPr lang="ru-RU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взяла </a:t>
            </a:r>
            <a:r>
              <a:rPr lang="ru-RU" sz="48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, смочила в воде, потом выжала тряпку в ведро, потом снова смочила, опять в ведро выжала. И так несколько раз подряд. И воды на полу не стало.</a:t>
            </a:r>
          </a:p>
          <a:p>
            <a:pPr marL="0" indent="0">
              <a:buNone/>
            </a:pPr>
            <a:r>
              <a:rPr lang="ru-RU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оказалось так просто. А мама мне говорит:</a:t>
            </a:r>
          </a:p>
          <a:p>
            <a:pPr marL="0" indent="0">
              <a:buNone/>
            </a:pPr>
            <a:r>
              <a:rPr lang="ru-RU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Ничего. Ты мне всё же             </a:t>
            </a:r>
            <a:r>
              <a:rPr lang="ru-RU" sz="48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ru-RU" sz="4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02972" y="1196752"/>
            <a:ext cx="4572000" cy="55092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11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Инна Гамазкова  </a:t>
            </a:r>
            <a:r>
              <a:rPr lang="ru-RU" sz="1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«шеб -ная- вол   я-семь»</a:t>
            </a:r>
          </a:p>
          <a:p>
            <a:r>
              <a:rPr 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одной волшебной семье жил-был мальчик </a:t>
            </a:r>
            <a:r>
              <a:rPr lang="ru-RU" sz="11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….</a:t>
            </a:r>
          </a:p>
          <a:p>
            <a:r>
              <a:rPr 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Однажды мама ему сказала:</a:t>
            </a:r>
          </a:p>
          <a:p>
            <a:r>
              <a:rPr 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Возьми-ка влажную тряпочку и протри свои сапоги-скороходы, а потом начисть их гуталином, чтоб как новенькие блестели!</a:t>
            </a:r>
          </a:p>
          <a:p>
            <a:r>
              <a:rPr 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А Петя:</a:t>
            </a:r>
          </a:p>
          <a:p>
            <a:r>
              <a:rPr 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sz="11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 </a:t>
            </a:r>
            <a:r>
              <a:rPr 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!</a:t>
            </a:r>
          </a:p>
          <a:p>
            <a:r>
              <a:rPr 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Петя, - удивилась мама, - ты почему меня не слушаешься?</a:t>
            </a:r>
          </a:p>
          <a:p>
            <a:r>
              <a:rPr 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А я тебя, мамочка, теперь совсем никогда не буду слушаться!</a:t>
            </a:r>
          </a:p>
          <a:p>
            <a:r>
              <a:rPr 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Ну, тогда, - сказала мама, - я тоже не буду слушаться .</a:t>
            </a:r>
            <a:r>
              <a:rPr lang="ru-RU" sz="11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! Вот придёт он с работы и спросит: "Что у нас на ужин? Расстели-ка скатерть-самобранку!" А я ему: "Никаких самобранок! Я её в стирку отдала! Дома есть нечего! И вообще, я теперь тебя не слушаюсь!"</a:t>
            </a:r>
          </a:p>
          <a:p>
            <a:r>
              <a:rPr 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А я тогда, - сказал папа, - не буду слушаться </a:t>
            </a:r>
            <a:r>
              <a:rPr lang="ru-RU" sz="11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! Вот он спросит: "Ты ковёр-самолёт пропылесосил? Ты на кухне волшебную лампу ввинтил?" А я ему: "Не хочу и не буду! Я тебя, дедушка, больше не слушаюсь!"</a:t>
            </a:r>
          </a:p>
          <a:p>
            <a:r>
              <a:rPr 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Вот оно что, - сказал дедушка. - Отлично! Тогда я не буду </a:t>
            </a:r>
          </a:p>
          <a:p>
            <a:r>
              <a:rPr 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слушаться </a:t>
            </a:r>
            <a:r>
              <a:rPr lang="ru-RU" sz="11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! Яблоню с золотыми яблочками не полью! Жар-птицу не накормлю! Золотой рыбке в аквариуме воду не сменю!</a:t>
            </a:r>
          </a:p>
          <a:p>
            <a:r>
              <a:rPr 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Ах так! - сказала бабушка.</a:t>
            </a:r>
          </a:p>
          <a:p>
            <a:r>
              <a:rPr 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Ну, значит, я больше Петю не слушаюсь! Вот пусть он только попросит связать ему шапку-невидимку! Никаких шапок! И теперь у нас всегда сапоги будут не чищены, скатерть не стелена, яблоня не полита, а шапка вообще не связана! И ничего! И ладно! И пускай!</a:t>
            </a:r>
          </a:p>
          <a:p>
            <a:r>
              <a:rPr 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 тогда Петя закричал:</a:t>
            </a:r>
          </a:p>
          <a:p>
            <a:r>
              <a:rPr 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Мама! Давай я опять буду тебя слушаться! Всегда-всегда!</a:t>
            </a:r>
          </a:p>
          <a:p>
            <a:r>
              <a:rPr 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 Петя стал слушаться маму. А мама - папу. А папа - дедушку. А дедушка - бабушку. А бабушка - Петю.</a:t>
            </a:r>
          </a:p>
          <a:p>
            <a:r>
              <a:rPr lang="ru-RU" sz="1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А когда все друг друга слушаются, это и есть настоящая волшебная семья</a:t>
            </a:r>
            <a:r>
              <a:rPr lang="ru-RU" sz="11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1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72892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bibl\Pictures\2022-11-15\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5507" r="10308" b="13380"/>
          <a:stretch>
            <a:fillRect/>
          </a:stretch>
        </p:blipFill>
        <p:spPr bwMode="auto">
          <a:xfrm>
            <a:off x="4644008" y="532865"/>
            <a:ext cx="3899665" cy="5291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Picture 2" descr="F:\Читаем вместе\Мама\08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6" y="419234"/>
            <a:ext cx="4246603" cy="54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65222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800200"/>
          </a:xfrm>
        </p:spPr>
        <p:txBody>
          <a:bodyPr>
            <a:normAutofit fontScale="90000"/>
          </a:bodyPr>
          <a:lstStyle/>
          <a:p>
            <a:pPr>
              <a:spcAft>
                <a:spcPct val="0"/>
              </a:spcAft>
            </a:pPr>
            <a:r>
              <a:rPr lang="ru-RU" sz="31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Смысловое чтение</a:t>
            </a:r>
            <a:b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-вид чтения, которое нацелено на понимание читающим смыслового содержания текста. Для смыслового понимания недостаточно прочесть текст, необходимо дать оценку информации, откликнуться на </a:t>
            </a: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содержание.</a:t>
            </a:r>
            <a:br>
              <a:rPr lang="ru-RU" sz="100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2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стратегий работы с текстом</a:t>
            </a:r>
            <a:r>
              <a:rPr lang="ru-RU" sz="24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4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Направленное чтение</a:t>
            </a:r>
          </a:p>
          <a:p>
            <a:pPr marL="0" indent="0" algn="just">
              <a:buNone/>
            </a:pPr>
            <a:r>
              <a:rPr lang="ru-RU" sz="24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Чтение в парах - обобщение в парах</a:t>
            </a:r>
          </a:p>
          <a:p>
            <a:pPr marL="0" indent="0" algn="just">
              <a:buNone/>
            </a:pPr>
            <a:r>
              <a:rPr lang="ru-RU" sz="24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Читаем и спрашиваем </a:t>
            </a:r>
          </a:p>
          <a:p>
            <a:pPr marL="0" indent="0" algn="just">
              <a:buNone/>
            </a:pPr>
            <a:r>
              <a:rPr lang="ru-RU" sz="24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Дневник двойных записей </a:t>
            </a:r>
          </a:p>
          <a:p>
            <a:pPr marL="0" indent="0" algn="just">
              <a:buNone/>
            </a:pPr>
            <a:r>
              <a:rPr lang="ru-RU" sz="24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Стратегия с пометками</a:t>
            </a:r>
            <a:endParaRPr lang="ru-RU" sz="140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89747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bibl\Pictures\2022-11-21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7" t="15229" r="1523" b="47705"/>
          <a:stretch>
            <a:fillRect/>
          </a:stretch>
        </p:blipFill>
        <p:spPr bwMode="auto">
          <a:xfrm>
            <a:off x="251520" y="836712"/>
            <a:ext cx="4017385" cy="30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83316"/>
            <a:ext cx="612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Лебедева « Дорогой подарок»</a:t>
            </a:r>
            <a:endParaRPr lang="ru-RU" sz="2400" b="1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781372"/>
            <a:ext cx="4079996" cy="305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4058727"/>
            <a:ext cx="3732364" cy="279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16474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7" t="36130" r="316" b="4280"/>
          <a:stretch>
            <a:fillRect/>
          </a:stretch>
        </p:blipFill>
        <p:spPr bwMode="auto">
          <a:xfrm>
            <a:off x="361364" y="188640"/>
            <a:ext cx="5567471" cy="245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188640"/>
            <a:ext cx="1856075" cy="247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3913" y="2852935"/>
            <a:ext cx="4088323" cy="287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013" y="2852936"/>
            <a:ext cx="3842998" cy="287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1364" y="5877272"/>
            <a:ext cx="831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smtClean="0">
                <a:solidFill>
                  <a:srgbClr val="C00000"/>
                </a:solidFill>
                <a:latin typeface="Georgia" panose="02040502050405020303" pitchFamily="18" charset="0"/>
              </a:rPr>
              <a:t>Мамы читают, дети работают в группах.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111481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7" t="26301" r="7444" b="9745"/>
          <a:stretch>
            <a:fillRect/>
          </a:stretch>
        </p:blipFill>
        <p:spPr bwMode="auto">
          <a:xfrm>
            <a:off x="611560" y="1340768"/>
            <a:ext cx="799288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04664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/>
              <a:t> </a:t>
            </a:r>
            <a:r>
              <a:rPr lang="ru-RU" sz="3200" b="1" smtClean="0">
                <a:solidFill>
                  <a:srgbClr val="FF0000"/>
                </a:solidFill>
                <a:latin typeface="+mj-lt"/>
              </a:rPr>
              <a:t>Валентин Катаев «Цветик - семицветик»</a:t>
            </a:r>
            <a:endParaRPr lang="ru-RU" sz="32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7050286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29" y="3212976"/>
            <a:ext cx="4005263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3" y="692695"/>
            <a:ext cx="4913313" cy="63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18864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>
                <a:solidFill>
                  <a:srgbClr val="C00000"/>
                </a:solidFill>
              </a:rPr>
              <a:t>Егор-надежный мамин помощник!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529" y="332656"/>
            <a:ext cx="4360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smtClean="0">
                <a:solidFill>
                  <a:srgbClr val="C00000"/>
                </a:solidFill>
              </a:rPr>
              <a:t>Спешите делать добро!</a:t>
            </a:r>
            <a:endParaRPr lang="ru-RU" sz="2800" b="1" i="1">
              <a:solidFill>
                <a:srgbClr val="C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713" y="931028"/>
            <a:ext cx="1836450" cy="201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525883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 descr="C:\Users\bibl\Desktop\Читаем вместе 1 кл\добрые дела 1 б класса\Лиза Просвиряк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796" y="762963"/>
            <a:ext cx="3689523" cy="4422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2" y="5188104"/>
            <a:ext cx="4139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smtClean="0">
                <a:solidFill>
                  <a:srgbClr val="C00000"/>
                </a:solidFill>
                <a:latin typeface="Georgia" panose="02040502050405020303" pitchFamily="18" charset="0"/>
              </a:rPr>
              <a:t>«Читайте, девчонки!</a:t>
            </a:r>
          </a:p>
          <a:p>
            <a:pPr fontAlgn="base"/>
            <a:r>
              <a:rPr lang="ru-RU" sz="2400" b="1" i="1" smtClean="0">
                <a:solidFill>
                  <a:srgbClr val="C00000"/>
                </a:solidFill>
                <a:latin typeface="Georgia" panose="02040502050405020303" pitchFamily="18" charset="0"/>
              </a:rPr>
              <a:t>Читайте</a:t>
            </a:r>
            <a:r>
              <a:rPr lang="ru-RU" sz="2400" b="1" i="1">
                <a:solidFill>
                  <a:srgbClr val="C00000"/>
                </a:solidFill>
                <a:latin typeface="Georgia" panose="02040502050405020303" pitchFamily="18" charset="0"/>
              </a:rPr>
              <a:t>, мальчишки!</a:t>
            </a:r>
          </a:p>
          <a:p>
            <a:pPr fontAlgn="base"/>
            <a:r>
              <a:rPr lang="ru-RU" sz="2400" b="1" i="1">
                <a:solidFill>
                  <a:srgbClr val="C00000"/>
                </a:solidFill>
                <a:latin typeface="Georgia" panose="02040502050405020303" pitchFamily="18" charset="0"/>
              </a:rPr>
              <a:t>Плохому не учат</a:t>
            </a:r>
          </a:p>
          <a:p>
            <a:pPr fontAlgn="base"/>
            <a:r>
              <a:rPr lang="ru-RU" sz="2400" b="1" i="1">
                <a:solidFill>
                  <a:srgbClr val="C00000"/>
                </a:solidFill>
                <a:latin typeface="Georgia" panose="02040502050405020303" pitchFamily="18" charset="0"/>
              </a:rPr>
              <a:t>Любимые книжки</a:t>
            </a:r>
            <a:r>
              <a:rPr lang="ru-RU" sz="2400" b="1" i="1" smtClean="0">
                <a:solidFill>
                  <a:srgbClr val="C00000"/>
                </a:solidFill>
                <a:latin typeface="Georgia" panose="02040502050405020303" pitchFamily="18" charset="0"/>
              </a:rPr>
              <a:t>!»</a:t>
            </a:r>
            <a:endParaRPr lang="ru-RU" sz="2400" b="1" i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687941"/>
            <a:ext cx="3374546" cy="450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9350" y="47406"/>
            <a:ext cx="390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smtClean="0">
                <a:solidFill>
                  <a:srgbClr val="C00000"/>
                </a:solidFill>
                <a:latin typeface="Georgia" panose="02040502050405020303" pitchFamily="18" charset="0"/>
              </a:rPr>
              <a:t>Заботливые сестрички</a:t>
            </a:r>
          </a:p>
          <a:p>
            <a:pPr algn="ctr"/>
            <a:r>
              <a:rPr lang="ru-RU" b="1" i="1" smtClean="0">
                <a:solidFill>
                  <a:srgbClr val="C00000"/>
                </a:solidFill>
                <a:latin typeface="Georgia" panose="02040502050405020303" pitchFamily="18" charset="0"/>
              </a:rPr>
              <a:t> Лиза и Милана</a:t>
            </a:r>
            <a:endParaRPr lang="ru-RU" b="1" i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61519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5" name="Picture 3" descr="C:\Users\bibl\Desktop\Читаем вместе 1 кл\добрые дела 1 б класса\Варя Паленая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68075"/>
            <a:ext cx="1800200" cy="2397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ibl\Desktop\Читаем вместе 1 кл\добрые дела 1 б класса\Варя Паленая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4067812"/>
            <a:ext cx="3447715" cy="2588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ibl\Desktop\Читаем вместе 1 кл\добрые дела 1 б класса\Варя Паленая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27" y="4059219"/>
            <a:ext cx="3556136" cy="266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ibl\Desktop\Читаем вместе 1 кл\добрые дела 1 б класса\Варя Паленая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044" y="188640"/>
            <a:ext cx="4405374" cy="3307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5281" y="3692056"/>
            <a:ext cx="738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Варины руки не знают скуки! Маме и папе большая помощница!!!</a:t>
            </a:r>
            <a:endParaRPr lang="ru-RU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495" y="2557044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Я помощница у мамы,</a:t>
            </a:r>
            <a:br>
              <a:rPr lang="ru-RU" sz="1600" b="1" i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1600" b="1" i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Это всем известно.</a:t>
            </a:r>
            <a:br>
              <a:rPr lang="ru-RU" sz="1600" b="1" i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1600" b="1" i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 ней для булочек румяных</a:t>
            </a:r>
            <a:br>
              <a:rPr lang="ru-RU" sz="1600" b="1" i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1600" b="1" i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Замесили тесто.</a:t>
            </a:r>
          </a:p>
        </p:txBody>
      </p:sp>
    </p:spTree>
    <p:extLst>
      <p:ext uri="{BB962C8B-B14F-4D97-AF65-F5344CB8AC3E}">
        <p14:creationId xmlns:p14="http://schemas.microsoft.com/office/powerpoint/2010/main" val="1649952078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сегодняшний. </a:t>
            </a:r>
          </a:p>
          <a:p>
            <a:pPr marL="0" indent="0" algn="ctr">
              <a:buNone/>
            </a:pPr>
            <a:r>
              <a:rPr lang="ru-RU" sz="1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радует:</a:t>
            </a:r>
          </a:p>
          <a:p>
            <a:pPr marL="0" indent="0" algn="just">
              <a:buNone/>
            </a:pPr>
            <a:r>
              <a:rPr lang="ru-RU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Высокая активность участия в мероприятиях и детей, и взрослых читателей.</a:t>
            </a:r>
            <a:endParaRPr lang="ru-RU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Дети очень хотят, чтобы взрослые не просто присутствовали, а были активными участниками на «встречах с книгой». Предложенные произведения большая часть участников проекта читает в нужные сроки (некоторые взрослые успевают прочитать прямо на мероприятии).</a:t>
            </a:r>
          </a:p>
          <a:p>
            <a:pPr marL="0" indent="0" algn="just"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Семейное чтение, без сомнения, сближает семью: </a:t>
            </a:r>
            <a:r>
              <a:rPr lang="ru-RU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 с родителями обсуждают прочитанное, анализируют поступки героев книг, совместно выполняют творческие задания. Получают пример выразительного чтения с передачей эмоций персонажей.</a:t>
            </a:r>
          </a:p>
          <a:p>
            <a:pPr marL="0" indent="0" algn="ctr">
              <a:buNone/>
            </a:pPr>
            <a:r>
              <a:rPr lang="ru-RU" sz="1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Огорчает и настораживает:</a:t>
            </a:r>
          </a:p>
          <a:p>
            <a:pPr marL="0" indent="0" algn="just">
              <a:buNone/>
            </a:pPr>
            <a:r>
              <a:rPr lang="ru-RU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 родителей недостаточно времени для чтения с детьми.  </a:t>
            </a:r>
          </a:p>
          <a:p>
            <a:pPr marL="0" indent="0" algn="just">
              <a:buNone/>
            </a:pPr>
            <a:r>
              <a:rPr lang="ru-RU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Страх родителей перед публичным  выступлением.</a:t>
            </a:r>
          </a:p>
          <a:p>
            <a:pPr marL="0" indent="0" algn="just">
              <a:buNone/>
            </a:pPr>
            <a:r>
              <a:rPr lang="ru-RU" sz="1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Дети не знают полных имен своих бабушек и дедушек.</a:t>
            </a:r>
            <a:endParaRPr lang="ru-RU" sz="18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Недостаток детских книг в библиотеке.</a:t>
            </a:r>
          </a:p>
          <a:p>
            <a:pPr algn="just">
              <a:buFontTx/>
              <a:buChar char="-"/>
            </a:pPr>
            <a:endParaRPr lang="ru-RU" sz="1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383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Цель: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усилий семьи, педагога, педагога-библиотекаря в формировании у ребенка потребности в чтении; возрождение традиции семейного чтения, бережного отношения к семье и книге.</a:t>
            </a:r>
          </a:p>
          <a:p>
            <a:pPr marL="0" indent="0" algn="just"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Задачи:</a:t>
            </a:r>
          </a:p>
          <a:p>
            <a:pPr marL="0" indent="0" algn="just">
              <a:buNone/>
            </a:pP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-приобщение детей и родителей к чтению как к средству межличностного общения, развитие творческих способностей через рисунки, фото, театрализацию, сочинения-миниатюры, отзывы</a:t>
            </a: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эмоциональной культуры личности;</a:t>
            </a:r>
          </a:p>
          <a:p>
            <a:pPr marL="0" indent="0" algn="just">
              <a:buNone/>
            </a:pP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-использование потенциала библиотекарей и педагогов, их совместной деятельности в продвижении семейного чтения;</a:t>
            </a:r>
          </a:p>
          <a:p>
            <a:pPr marL="0" indent="0" algn="just">
              <a:buNone/>
            </a:pP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-совершенствование педагогической образованности и методической направленности родителей к семейному чтению, поддержание стремления к самовыражению, самосовершенствованию.</a:t>
            </a:r>
          </a:p>
          <a:p>
            <a:endParaRPr lang="ru-RU" sz="16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48680"/>
            <a:ext cx="866729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«Читаем вместе» </a:t>
            </a:r>
          </a:p>
          <a:p>
            <a:pPr algn="ctr"/>
            <a:endParaRPr lang="ru-RU" sz="20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 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обучающиеся 1-2 классов и родители</a:t>
            </a:r>
          </a:p>
          <a:p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Денисова Анастасия Борисовна, педагог-библиотекарь,</a:t>
            </a:r>
          </a:p>
          <a:p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Кордумова Наталья Алексеевна, учитель начальных классов</a:t>
            </a:r>
            <a:endParaRPr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445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«Читаем вместе»:</a:t>
            </a:r>
            <a:br>
              <a:rPr lang="ru-RU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и проведение. Основные моменты</a:t>
            </a:r>
            <a:endParaRPr lang="ru-RU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Совместное </a:t>
            </a:r>
            <a:r>
              <a:rPr 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 книги Екатерины Ледерман «Уроков не будет</a:t>
            </a: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книги в группе класса ВКонтакте. </a:t>
            </a:r>
          </a:p>
          <a:p>
            <a:pPr marL="0" indent="0" algn="just"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приглашает вас </a:t>
            </a: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(фотоиллюстрация любимой  зимней сказки ). </a:t>
            </a:r>
            <a:endParaRPr lang="ru-RU" sz="20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Читаем  бабушкам: </a:t>
            </a: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Екатерины Зверевой «Мы </a:t>
            </a:r>
            <a:r>
              <a:rPr 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бабушкой</a:t>
            </a: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000" b="1" i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Мамы читают детям:  </a:t>
            </a: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Галины Лебедевой «Мамин день рождения», рассказ Виктора Голявкина </a:t>
            </a:r>
            <a:r>
              <a:rPr 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я помогал маме мыть </a:t>
            </a: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пол», Инны Гамазковой «Волшебная </a:t>
            </a:r>
            <a:r>
              <a:rPr 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Марины Дружининой </a:t>
            </a:r>
            <a:r>
              <a:rPr 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"Девочка наоборот» </a:t>
            </a: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5. Читаем вместе: </a:t>
            </a: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Катаев «Цветик-семицветик».</a:t>
            </a:r>
          </a:p>
          <a:p>
            <a:pPr marL="0" indent="0" algn="just"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6. Новогодний поэтический поединок</a:t>
            </a: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Учим наизусть новогодние стихи.</a:t>
            </a:r>
          </a:p>
          <a:p>
            <a:pPr marL="0" indent="0" algn="just"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7. Папы </a:t>
            </a:r>
            <a:r>
              <a:rPr 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читают детям</a:t>
            </a: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В. Третьяк «Трус не играет в хоккей»</a:t>
            </a:r>
          </a:p>
          <a:p>
            <a:pPr marL="0" indent="0" algn="just"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8. Читают дети: </a:t>
            </a: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любимые четвероногие друзья.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</a:t>
            </a: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на каникулах.</a:t>
            </a:r>
            <a:endParaRPr lang="ru-RU" sz="20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3092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2" t="1503" r="24097" b="1913"/>
          <a:stretch>
            <a:fillRect/>
          </a:stretch>
        </p:blipFill>
        <p:spPr>
          <a:xfrm>
            <a:off x="179414" y="549327"/>
            <a:ext cx="3597275" cy="5426075"/>
          </a:xfrm>
          <a:noFill/>
        </p:spPr>
      </p:pic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4067175" y="2060848"/>
            <a:ext cx="4572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</a:t>
            </a:r>
            <a:r>
              <a:rPr lang="ru-RU" altLang="ru-RU" sz="1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хочет ходить в школу? Вы не знаете как убедить его, что школа - это очень важно и «что это надолго»! Тогда - эта книга для ВАС!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altLang="ru-RU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Почему нужно учиться и полюбить школу?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Ищите ответы в этой книге!</a:t>
            </a:r>
            <a:endParaRPr lang="ru-RU" altLang="ru-RU" sz="1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8899" y="183314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Читают </a:t>
            </a:r>
            <a:r>
              <a:rPr lang="ru-RU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pPr algn="ctr"/>
            <a:r>
              <a:rPr lang="ru-RU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дети!</a:t>
            </a:r>
          </a:p>
          <a:p>
            <a:pPr algn="ctr"/>
            <a:r>
              <a:rPr lang="ru-RU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Читаем, обсуждаем ВМЕСТЕ!</a:t>
            </a:r>
            <a:endParaRPr lang="ru-RU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7579" y="4077072"/>
            <a:ext cx="4211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! </a:t>
            </a:r>
          </a:p>
          <a:p>
            <a:pPr algn="just"/>
            <a:r>
              <a:rPr lang="ru-RU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Поделитесь, пожалуйста, своими впечатления и впечатлениями своих детей о книге в беседе  класса ВКонтакте.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4942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005" y="0"/>
            <a:ext cx="9144000" cy="685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295426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>
                <a:solidFill>
                  <a:srgbClr val="C00000"/>
                </a:solidFill>
                <a:latin typeface="Georgia" panose="02040502050405020303" pitchFamily="18" charset="0"/>
              </a:rPr>
              <a:t>СКАЗКА ПРИГЛАШАЕТ  ВАС!</a:t>
            </a: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38132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solidFill>
                  <a:srgbClr val="C00000"/>
                </a:solidFill>
                <a:latin typeface="Georgia" panose="02040502050405020303" pitchFamily="18" charset="0"/>
              </a:rPr>
              <a:t>Читаем  и иллюстрируем зимние сказки </a:t>
            </a:r>
            <a:endParaRPr lang="ru-RU" sz="28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3847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91" y="116632"/>
            <a:ext cx="4844265" cy="642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404664"/>
            <a:ext cx="352839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smtClean="0">
                <a:solidFill>
                  <a:srgbClr val="002060"/>
                </a:solidFill>
                <a:latin typeface="Georgia" panose="02040502050405020303" pitchFamily="18" charset="0"/>
              </a:rPr>
              <a:t>Морозко стал ниже спускаться, сильнее потрескивает, пощелкивает:</a:t>
            </a:r>
          </a:p>
          <a:p>
            <a:endParaRPr lang="ru-RU" sz="1400" b="1" i="1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1400" b="1" i="1" smtClean="0">
                <a:solidFill>
                  <a:srgbClr val="002060"/>
                </a:solidFill>
                <a:latin typeface="Georgia" panose="02040502050405020303" pitchFamily="18" charset="0"/>
              </a:rPr>
              <a:t>– Тепло ли тебе, девица? Тепло ли тебе, красная?</a:t>
            </a:r>
          </a:p>
          <a:p>
            <a:endParaRPr lang="ru-RU" sz="1400" b="1" i="1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1400" b="1" i="1" smtClean="0">
                <a:solidFill>
                  <a:srgbClr val="002060"/>
                </a:solidFill>
                <a:latin typeface="Georgia" panose="02040502050405020303" pitchFamily="18" charset="0"/>
              </a:rPr>
              <a:t>Она чуть дух переводит:</a:t>
            </a:r>
          </a:p>
          <a:p>
            <a:endParaRPr lang="ru-RU" sz="1400" b="1" i="1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1400" b="1" i="1" smtClean="0">
                <a:solidFill>
                  <a:srgbClr val="002060"/>
                </a:solidFill>
                <a:latin typeface="Georgia" panose="02040502050405020303" pitchFamily="18" charset="0"/>
              </a:rPr>
              <a:t>– Тепло, Морозушко, тепло, батюшка.</a:t>
            </a:r>
          </a:p>
          <a:p>
            <a:r>
              <a:rPr lang="ru-RU" sz="1400" b="1" i="1" smtClean="0">
                <a:solidFill>
                  <a:srgbClr val="002060"/>
                </a:solidFill>
                <a:latin typeface="Georgia" panose="02040502050405020303" pitchFamily="18" charset="0"/>
              </a:rPr>
              <a:t>Морозко еще ниже спустился, пуще затрещал, сильнее защелкал:</a:t>
            </a:r>
          </a:p>
          <a:p>
            <a:endParaRPr lang="ru-RU" sz="1400" b="1" i="1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1400" b="1" i="1" smtClean="0">
                <a:solidFill>
                  <a:srgbClr val="002060"/>
                </a:solidFill>
                <a:latin typeface="Georgia" panose="02040502050405020303" pitchFamily="18" charset="0"/>
              </a:rPr>
              <a:t>– Тепло ли тебе, девица? Тепло ли тебе, красная? Тепло ли тебе, лапушка?</a:t>
            </a:r>
          </a:p>
          <a:p>
            <a:endParaRPr lang="ru-RU" sz="1400" b="1" i="1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1400" b="1" i="1" smtClean="0">
                <a:solidFill>
                  <a:srgbClr val="002060"/>
                </a:solidFill>
                <a:latin typeface="Georgia" panose="02040502050405020303" pitchFamily="18" charset="0"/>
              </a:rPr>
              <a:t>Девица окостеневать стала, чуть-чуть языком шевелит:</a:t>
            </a:r>
          </a:p>
          <a:p>
            <a:endParaRPr lang="ru-RU" sz="1400" b="1" i="1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1400" b="1" i="1" smtClean="0">
                <a:solidFill>
                  <a:srgbClr val="002060"/>
                </a:solidFill>
                <a:latin typeface="Georgia" panose="02040502050405020303" pitchFamily="18" charset="0"/>
              </a:rPr>
              <a:t>– Ой, тепло, голубчик Морозушко!</a:t>
            </a:r>
          </a:p>
          <a:p>
            <a:endParaRPr lang="ru-RU" sz="1400" b="1" i="1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7681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16632"/>
            <a:ext cx="7867068" cy="667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332656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smtClean="0">
                <a:solidFill>
                  <a:srgbClr val="C00000"/>
                </a:solidFill>
                <a:latin typeface="Georgia" panose="02040502050405020303" pitchFamily="18" charset="0"/>
              </a:rPr>
              <a:t>Любимая зимняя сказка нашей семьи</a:t>
            </a:r>
            <a:endParaRPr lang="ru-RU" sz="2000" b="1" i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42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" y="188640"/>
            <a:ext cx="495073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332656"/>
            <a:ext cx="3672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>
                <a:solidFill>
                  <a:srgbClr val="002060"/>
                </a:solidFill>
                <a:latin typeface="Georgia" panose="02040502050405020303" pitchFamily="18" charset="0"/>
              </a:rPr>
              <a:t>Светло на полянке, точно от солнца. Посреди полянки большой костёр горит, чуть ли не до самого неба достаёт. А вокруг костра сидят люди — кто поближе к огню, кто подальше</a:t>
            </a:r>
            <a:r>
              <a:rPr lang="ru-RU" b="1" i="1">
                <a:solidFill>
                  <a:srgbClr val="002060"/>
                </a:solidFill>
                <a:latin typeface="Georgia" panose="02040502050405020303" pitchFamily="18" charset="0"/>
              </a:rPr>
              <a:t>. Сидят и тихо </a:t>
            </a:r>
            <a:r>
              <a:rPr lang="ru-RU" b="1" i="1" smtClean="0">
                <a:solidFill>
                  <a:srgbClr val="002060"/>
                </a:solidFill>
                <a:latin typeface="Georgia" panose="02040502050405020303" pitchFamily="18" charset="0"/>
              </a:rPr>
              <a:t>беседуют.</a:t>
            </a:r>
            <a:endParaRPr lang="ru-RU" b="1" i="1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285293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>
                <a:solidFill>
                  <a:srgbClr val="C00000"/>
                </a:solidFill>
                <a:latin typeface="Georgia" panose="02040502050405020303" pitchFamily="18" charset="0"/>
              </a:rPr>
              <a:t>Знаешь ли ты, сколько месяцев в году?</a:t>
            </a:r>
          </a:p>
          <a:p>
            <a:pPr algn="just"/>
            <a:r>
              <a:rPr lang="ru-RU" b="1" i="1">
                <a:solidFill>
                  <a:srgbClr val="C00000"/>
                </a:solidFill>
                <a:latin typeface="Georgia" panose="02040502050405020303" pitchFamily="18" charset="0"/>
              </a:rPr>
              <a:t>Назови их.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4221088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>
                <a:solidFill>
                  <a:srgbClr val="002060"/>
                </a:solidFill>
                <a:latin typeface="Georgia" panose="02040502050405020303" pitchFamily="18" charset="0"/>
              </a:rPr>
              <a:t>Стала она считать, насчитала двенадцать: трое старых, трое пожилых, трое молодых, а последние трое — совсем ещё мальчики. Молодые у самого огня сидят, а старики — </a:t>
            </a:r>
            <a:r>
              <a:rPr lang="ru-RU" b="1" i="1" smtClean="0">
                <a:solidFill>
                  <a:srgbClr val="002060"/>
                </a:solidFill>
                <a:latin typeface="Georgia" panose="02040502050405020303" pitchFamily="18" charset="0"/>
              </a:rPr>
              <a:t>поодаль.</a:t>
            </a:r>
            <a:endParaRPr lang="ru-RU" i="1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8364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1.xml><?xml version="1.0" encoding="utf-8"?>
<a:theme xmlns:r="http://schemas.openxmlformats.org/officeDocument/2006/relationships"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2.xml><?xml version="1.0" encoding="utf-8"?>
<a:theme xmlns:r="http://schemas.openxmlformats.org/officeDocument/2006/relationships"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3.xml><?xml version="1.0" encoding="utf-8"?>
<a:theme xmlns:r="http://schemas.openxmlformats.org/officeDocument/2006/relationships"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4.xml><?xml version="1.0" encoding="utf-8"?>
<a:theme xmlns:r="http://schemas.openxmlformats.org/officeDocument/2006/relationships"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5.xml><?xml version="1.0" encoding="utf-8"?>
<a:theme xmlns:r="http://schemas.openxmlformats.org/officeDocument/2006/relationships"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6.xml><?xml version="1.0" encoding="utf-8"?>
<a:theme xmlns:r="http://schemas.openxmlformats.org/officeDocument/2006/relationships"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7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r="http://schemas.openxmlformats.org/officeDocument/2006/relationships"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r="http://schemas.openxmlformats.org/officeDocument/2006/relationships"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144</Paragraphs>
  <Slides>26</Slides>
  <Notes>2</Notes>
  <TotalTime>533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2">
      <vt:lpstr>Arial</vt:lpstr>
      <vt:lpstr>Calibri</vt:lpstr>
      <vt:lpstr>Calibri Light</vt:lpstr>
      <vt:lpstr>Times New Roman</vt:lpstr>
      <vt:lpstr>Georgia</vt:lpstr>
      <vt:lpstr>Тема Office</vt:lpstr>
      <vt:lpstr>Муниципальное бюджетное учреждение «Карпогорская средняя школа №118»Пинежского муниципального района Архангельской области </vt:lpstr>
      <vt:lpstr>Смысловое чтение-вид чтения, которое нацелено на понимание читающим смыслового содержания текста. Для смыслового понимания недостаточно прочесть текст, необходимо дать оценку информации, откликнуться на содержание.</vt:lpstr>
      <vt:lpstr>PowerPoint Presentation</vt:lpstr>
      <vt:lpstr>«Читаем вместе»: организация и проведение. Основные моменты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Глава. Мы с бабушкой знакомимся</vt:lpstr>
      <vt:lpstr> Надежда Александровна</vt:lpstr>
      <vt:lpstr>Чему учила бабушка свою внучку?</vt:lpstr>
      <vt:lpstr>PowerPoint Presentation</vt:lpstr>
      <vt:lpstr>О чём мечтает ваша бабушка?</vt:lpstr>
      <vt:lpstr> Елена Марковна </vt:lpstr>
      <vt:lpstr>PowerPoint Presentation</vt:lpstr>
      <vt:lpstr>Работа с текстом (дети и мамы):1.В названии  рассказа слоги поменяли свои места, верни их в нужном порядке . Прочитай название .2. Впиши в пропуски текста нужные по смыслу слова.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bibl</dc:creator>
  <cp:lastModifiedBy>admin</cp:lastModifiedBy>
  <cp:revision>173</cp:revision>
  <dcterms:created xsi:type="dcterms:W3CDTF">2022-12-09T07:09:21Z</dcterms:created>
  <dcterms:modified xsi:type="dcterms:W3CDTF">2022-12-20T07:34:23Z</dcterms:modified>
</cp:coreProperties>
</file>