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  <p:sldId id="259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16.12.2022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16.12.2022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428604"/>
            <a:ext cx="7315224" cy="400052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Формирование читательской грамотности студентов педагогических специальностей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3108" y="4786322"/>
            <a:ext cx="6500858" cy="1357322"/>
          </a:xfrm>
        </p:spPr>
        <p:txBody>
          <a:bodyPr>
            <a:normAutofit fontScale="85000" lnSpcReduction="10000"/>
          </a:bodyPr>
          <a:lstStyle/>
          <a:p>
            <a:pPr algn="r"/>
            <a:r>
              <a:rPr lang="ru-RU" dirty="0" smtClean="0">
                <a:solidFill>
                  <a:schemeClr val="tx1"/>
                </a:solidFill>
              </a:rPr>
              <a:t>Читается трояким образом: первое – читать и не понимать, второе – читать и понимать, третье – читать и понимать даже то, что не написано. 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Я.Б. Княжнин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57166"/>
            <a:ext cx="7498080" cy="589123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Вопросы-задания, позволяющие оценить умение находить информацию (соедини начало и конец предложений; закончи предложения; прочитай предложения, вставь пропущенные слова и др.).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714356"/>
            <a:ext cx="7498080" cy="5534044"/>
          </a:xfrm>
        </p:spPr>
        <p:txBody>
          <a:bodyPr/>
          <a:lstStyle/>
          <a:p>
            <a:pPr marL="365760" lvl="8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ru-RU" sz="3600" dirty="0" smtClean="0"/>
              <a:t>Вопросы-задания, позволяющие оценить умение формулировать выводы (прочитай пословицы. Выбери ту, которая отражает главную мысль произведения; объясни её значение; расскажи, чем тебя привлекают персонажи произведения и др.).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857232"/>
            <a:ext cx="7498080" cy="5391168"/>
          </a:xfrm>
        </p:spPr>
        <p:txBody>
          <a:bodyPr/>
          <a:lstStyle/>
          <a:p>
            <a:r>
              <a:rPr lang="ru-RU" dirty="0" smtClean="0"/>
              <a:t>Вопросы-задания, позволяющие оценить умение находить интерпретировать и обобщать информацию </a:t>
            </a:r>
          </a:p>
          <a:p>
            <a:pPr>
              <a:buNone/>
            </a:pPr>
            <a:r>
              <a:rPr lang="ru-RU" dirty="0" smtClean="0"/>
              <a:t>-выбери верные утверждения, </a:t>
            </a:r>
          </a:p>
          <a:p>
            <a:pPr>
              <a:buNone/>
            </a:pPr>
            <a:r>
              <a:rPr lang="ru-RU" dirty="0" smtClean="0"/>
              <a:t>- задай вопросы к содержанию текста так, чтобы ответами на них являлись данные предложения и др.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57166"/>
            <a:ext cx="7498080" cy="5891234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Вопросы-задания, позволяющие оценить умение анализировать и оценивать содержание, языковые особенности и структуру текста:</a:t>
            </a:r>
          </a:p>
          <a:p>
            <a:pPr algn="just">
              <a:buNone/>
            </a:pPr>
            <a:r>
              <a:rPr lang="ru-RU" dirty="0" smtClean="0"/>
              <a:t>- рассмотри текст и восстанови его (с подтёртыми буквами, с переставленными словами или буквами в словах); </a:t>
            </a:r>
          </a:p>
          <a:p>
            <a:pPr algn="just">
              <a:buNone/>
            </a:pPr>
            <a:r>
              <a:rPr lang="ru-RU" dirty="0" smtClean="0"/>
              <a:t>- расставь пункты плана в правильном порядке; </a:t>
            </a:r>
          </a:p>
          <a:p>
            <a:pPr algn="just">
              <a:buNone/>
            </a:pPr>
            <a:r>
              <a:rPr lang="ru-RU" dirty="0" smtClean="0"/>
              <a:t>- расставь картинки так, чтобы восстановить ход событий произведения; </a:t>
            </a:r>
          </a:p>
          <a:p>
            <a:pPr algn="just">
              <a:buNone/>
            </a:pPr>
            <a:r>
              <a:rPr lang="ru-RU" dirty="0" smtClean="0"/>
              <a:t>- объясни, чем рассказ отличается от сказки (фольклорная сказка отличается от литературной и др.); </a:t>
            </a:r>
          </a:p>
          <a:p>
            <a:pPr algn="just">
              <a:buNone/>
            </a:pPr>
            <a:r>
              <a:rPr lang="ru-RU" dirty="0" smtClean="0"/>
              <a:t>- объясни значение слова; </a:t>
            </a:r>
          </a:p>
          <a:p>
            <a:pPr algn="just">
              <a:buNone/>
            </a:pPr>
            <a:r>
              <a:rPr lang="ru-RU" dirty="0" smtClean="0"/>
              <a:t>- объясни значение фразеологизма; </a:t>
            </a:r>
          </a:p>
          <a:p>
            <a:pPr algn="just">
              <a:buNone/>
            </a:pPr>
            <a:r>
              <a:rPr lang="ru-RU" dirty="0" smtClean="0"/>
              <a:t>- найди в тексте устаревшее (авторское, диалектное и пр.) слово и объясни его значение и др. 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340768"/>
            <a:ext cx="7992888" cy="52676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1. Вопросы-задания, направленные на проверку понимания фактической стороны произведения (находить необходимую информацию).</a:t>
            </a:r>
          </a:p>
          <a:p>
            <a:pPr>
              <a:buNone/>
            </a:pPr>
            <a:r>
              <a:rPr lang="ru-RU" dirty="0" smtClean="0"/>
              <a:t>2. Вопросы-задания, направленные на проверку умения делать выводы по тексту произведения.</a:t>
            </a:r>
          </a:p>
          <a:p>
            <a:pPr>
              <a:buNone/>
            </a:pPr>
            <a:r>
              <a:rPr lang="ru-RU" dirty="0" smtClean="0"/>
              <a:t>3. Вопросы-задания, направленные на проверку умения анализировать произведение.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71480"/>
            <a:ext cx="7498080" cy="56769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4. Вопросы-задания, направленные на проверку умения находить языковые особенности произведения.</a:t>
            </a:r>
          </a:p>
          <a:p>
            <a:pPr>
              <a:buNone/>
            </a:pPr>
            <a:r>
              <a:rPr lang="ru-RU" dirty="0" smtClean="0"/>
              <a:t>5</a:t>
            </a:r>
            <a:r>
              <a:rPr lang="ru-RU" dirty="0"/>
              <a:t>.</a:t>
            </a:r>
            <a:r>
              <a:rPr lang="ru-RU" dirty="0" smtClean="0"/>
              <a:t> </a:t>
            </a:r>
            <a:r>
              <a:rPr lang="ru-RU" dirty="0" smtClean="0"/>
              <a:t>Вопросы-задания, направленные на проверку умения наблюдать за композицией и сюжетом произведения.</a:t>
            </a:r>
          </a:p>
          <a:p>
            <a:pPr>
              <a:buNone/>
            </a:pPr>
            <a:r>
              <a:rPr lang="ru-RU" dirty="0" smtClean="0"/>
              <a:t>6. </a:t>
            </a:r>
            <a:r>
              <a:rPr lang="ru-RU" dirty="0" smtClean="0"/>
              <a:t>Вопросы-задания, направленные на проверку понимания подтекста произведения.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Типы заданий для формирования читательской грамотности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7933" y="1844824"/>
            <a:ext cx="7498080" cy="4752528"/>
          </a:xfrm>
        </p:spPr>
        <p:txBody>
          <a:bodyPr/>
          <a:lstStyle/>
          <a:p>
            <a:pPr marL="82296" indent="0">
              <a:buNone/>
            </a:pPr>
            <a:r>
              <a:rPr lang="ru-RU" sz="3600" dirty="0" smtClean="0"/>
              <a:t>1. Выявление </a:t>
            </a:r>
            <a:r>
              <a:rPr lang="ru-RU" sz="3600" dirty="0" err="1" smtClean="0"/>
              <a:t>фактологической</a:t>
            </a:r>
            <a:r>
              <a:rPr lang="ru-RU" sz="3600" dirty="0" smtClean="0"/>
              <a:t> информации</a:t>
            </a:r>
          </a:p>
          <a:p>
            <a:pPr marL="82296" indent="0">
              <a:buNone/>
            </a:pPr>
            <a:r>
              <a:rPr lang="ru-RU" sz="3600" dirty="0" smtClean="0"/>
              <a:t>2. Интерпретация (анализ) сплошного текста.</a:t>
            </a:r>
          </a:p>
          <a:p>
            <a:pPr marL="82296" indent="0">
              <a:buNone/>
            </a:pPr>
            <a:r>
              <a:rPr lang="ru-RU" sz="3600" dirty="0" smtClean="0"/>
              <a:t>3. Анализ </a:t>
            </a:r>
            <a:r>
              <a:rPr lang="ru-RU" sz="3600" dirty="0" err="1" smtClean="0"/>
              <a:t>несплошного</a:t>
            </a:r>
            <a:r>
              <a:rPr lang="ru-RU" sz="3600" dirty="0" smtClean="0"/>
              <a:t> текста.</a:t>
            </a:r>
          </a:p>
          <a:p>
            <a:pPr marL="82296" indent="0">
              <a:buNone/>
            </a:pPr>
            <a:r>
              <a:rPr lang="ru-RU" sz="3600" dirty="0" smtClean="0"/>
              <a:t>4. Анализ сплошного и </a:t>
            </a:r>
            <a:r>
              <a:rPr lang="ru-RU" sz="3600" dirty="0" err="1" smtClean="0"/>
              <a:t>несплошного</a:t>
            </a:r>
            <a:r>
              <a:rPr lang="ru-RU" sz="3600" dirty="0" smtClean="0"/>
              <a:t> текста в их взаимосвязи</a:t>
            </a:r>
            <a:r>
              <a:rPr lang="ru-RU" dirty="0" smtClean="0"/>
              <a:t>.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56</TotalTime>
  <Words>349</Words>
  <Application>Microsoft Office PowerPoint</Application>
  <PresentationFormat>Экран (4:3)</PresentationFormat>
  <Paragraphs>28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Corbel</vt:lpstr>
      <vt:lpstr>Gill Sans MT</vt:lpstr>
      <vt:lpstr>Verdana</vt:lpstr>
      <vt:lpstr>Wingdings 2</vt:lpstr>
      <vt:lpstr>Солнцестояние</vt:lpstr>
      <vt:lpstr>Формирование читательской грамотности студентов педагогических специальностей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Типы заданий для формирования читательской грамотности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читательской грамотности студентов педагогических специальностей</dc:title>
  <dc:creator>Гессе Снежана</dc:creator>
  <cp:lastModifiedBy>Пользователь</cp:lastModifiedBy>
  <cp:revision>8</cp:revision>
  <dcterms:created xsi:type="dcterms:W3CDTF">2022-12-15T18:52:55Z</dcterms:created>
  <dcterms:modified xsi:type="dcterms:W3CDTF">2022-12-16T09:58:24Z</dcterms:modified>
</cp:coreProperties>
</file>