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75" r:id="rId6"/>
    <p:sldId id="259" r:id="rId7"/>
    <p:sldId id="276" r:id="rId8"/>
    <p:sldId id="277" r:id="rId9"/>
    <p:sldId id="271" r:id="rId10"/>
    <p:sldId id="278" r:id="rId11"/>
    <p:sldId id="279" r:id="rId12"/>
    <p:sldId id="281" r:id="rId13"/>
    <p:sldId id="280" r:id="rId14"/>
    <p:sldId id="282" r:id="rId15"/>
    <p:sldId id="283" r:id="rId16"/>
    <p:sldId id="284" r:id="rId17"/>
    <p:sldId id="286" r:id="rId18"/>
    <p:sldId id="287" r:id="rId19"/>
    <p:sldId id="288" r:id="rId20"/>
    <p:sldId id="28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33" autoAdjust="0"/>
  </p:normalViewPr>
  <p:slideViewPr>
    <p:cSldViewPr>
      <p:cViewPr>
        <p:scale>
          <a:sx n="64" d="100"/>
          <a:sy n="64" d="100"/>
        </p:scale>
        <p:origin x="-696"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DF7169-99A1-4CDC-AC25-FE2F546EBBAF}"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A996B850-DEEA-4D40-B30E-6F29B520C81F}">
      <dgm:prSet phldrT="[Текст]" custT="1"/>
      <dgm:spPr/>
      <dgm:t>
        <a:bodyPr/>
        <a:lstStyle/>
        <a:p>
          <a:endParaRPr lang="ru-RU" sz="1800" b="1" dirty="0" smtClean="0"/>
        </a:p>
        <a:p>
          <a:endParaRPr lang="ru-RU" sz="2000" b="1" dirty="0" smtClean="0"/>
        </a:p>
        <a:p>
          <a:r>
            <a:rPr lang="ru-RU" sz="2000" b="1" dirty="0" smtClean="0">
              <a:solidFill>
                <a:srgbClr val="FF0000"/>
              </a:solidFill>
            </a:rPr>
            <a:t>К</a:t>
          </a:r>
          <a:r>
            <a:rPr lang="ru-RU" sz="2000" dirty="0" smtClean="0"/>
            <a:t>РЕАТИВНОСТЬ</a:t>
          </a:r>
          <a:endParaRPr lang="ru-RU" sz="2000" dirty="0"/>
        </a:p>
      </dgm:t>
    </dgm:pt>
    <dgm:pt modelId="{C90A2E2C-7100-44AB-BC38-77FCA1622F07}" type="parTrans" cxnId="{F3B3F5FA-8824-4760-B6EE-F5B1D369ECE8}">
      <dgm:prSet/>
      <dgm:spPr/>
      <dgm:t>
        <a:bodyPr/>
        <a:lstStyle/>
        <a:p>
          <a:endParaRPr lang="ru-RU"/>
        </a:p>
      </dgm:t>
    </dgm:pt>
    <dgm:pt modelId="{010D1B86-FBF2-418C-8EB5-CE2E1842C9F1}" type="sibTrans" cxnId="{F3B3F5FA-8824-4760-B6EE-F5B1D369ECE8}">
      <dgm:prSet/>
      <dgm:spPr/>
      <dgm:t>
        <a:bodyPr/>
        <a:lstStyle/>
        <a:p>
          <a:endParaRPr lang="ru-RU"/>
        </a:p>
      </dgm:t>
    </dgm:pt>
    <dgm:pt modelId="{4FB3E3AE-DDE5-479A-B43B-1E464382BEB9}">
      <dgm:prSet phldrT="[Текст]" custT="1"/>
      <dgm:spPr/>
      <dgm:t>
        <a:bodyPr/>
        <a:lstStyle/>
        <a:p>
          <a:r>
            <a:rPr lang="ru-RU" sz="1600" b="1" dirty="0" smtClean="0">
              <a:solidFill>
                <a:srgbClr val="FF0000"/>
              </a:solidFill>
            </a:rPr>
            <a:t>К</a:t>
          </a:r>
          <a:r>
            <a:rPr lang="ru-RU" sz="1600" dirty="0" smtClean="0"/>
            <a:t>РИТИЧЕСКОЕ МЫШЛЕНИЕ</a:t>
          </a:r>
          <a:endParaRPr lang="ru-RU" sz="1500" dirty="0"/>
        </a:p>
      </dgm:t>
    </dgm:pt>
    <dgm:pt modelId="{8A0E830A-B0DA-43F6-8820-B8BCC9BC4874}" type="parTrans" cxnId="{7C2050A3-A59E-48AF-B726-5272BD9D4793}">
      <dgm:prSet/>
      <dgm:spPr/>
      <dgm:t>
        <a:bodyPr/>
        <a:lstStyle/>
        <a:p>
          <a:endParaRPr lang="ru-RU"/>
        </a:p>
      </dgm:t>
    </dgm:pt>
    <dgm:pt modelId="{AA09D74B-44F3-4492-9DC3-35C6B14E569A}" type="sibTrans" cxnId="{7C2050A3-A59E-48AF-B726-5272BD9D4793}">
      <dgm:prSet/>
      <dgm:spPr/>
      <dgm:t>
        <a:bodyPr/>
        <a:lstStyle/>
        <a:p>
          <a:endParaRPr lang="ru-RU"/>
        </a:p>
      </dgm:t>
    </dgm:pt>
    <dgm:pt modelId="{07D4BA50-214C-4971-A608-A0D90D1D721D}">
      <dgm:prSet phldrT="[Текст]" custT="1"/>
      <dgm:spPr/>
      <dgm:t>
        <a:bodyPr/>
        <a:lstStyle/>
        <a:p>
          <a:r>
            <a:rPr lang="ru-RU" sz="2000" b="1" dirty="0" smtClean="0">
              <a:solidFill>
                <a:srgbClr val="FF0000"/>
              </a:solidFill>
            </a:rPr>
            <a:t>К</a:t>
          </a:r>
          <a:r>
            <a:rPr lang="ru-RU" sz="2000" dirty="0" smtClean="0"/>
            <a:t>ОММУНИКАЦИИ</a:t>
          </a:r>
          <a:endParaRPr lang="ru-RU" sz="2000" dirty="0"/>
        </a:p>
      </dgm:t>
    </dgm:pt>
    <dgm:pt modelId="{D5375E55-A1E1-40F7-9495-E070D5F79A40}" type="parTrans" cxnId="{8792738F-BE73-486C-89E4-4B90099AE3B0}">
      <dgm:prSet/>
      <dgm:spPr/>
      <dgm:t>
        <a:bodyPr/>
        <a:lstStyle/>
        <a:p>
          <a:endParaRPr lang="ru-RU"/>
        </a:p>
      </dgm:t>
    </dgm:pt>
    <dgm:pt modelId="{04E5F0F4-790A-44CC-856B-CD48EEF493B8}" type="sibTrans" cxnId="{8792738F-BE73-486C-89E4-4B90099AE3B0}">
      <dgm:prSet/>
      <dgm:spPr/>
      <dgm:t>
        <a:bodyPr/>
        <a:lstStyle/>
        <a:p>
          <a:endParaRPr lang="ru-RU"/>
        </a:p>
      </dgm:t>
    </dgm:pt>
    <dgm:pt modelId="{B4FCE55C-9995-4694-8614-CD57F0B303B9}">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800" b="1" dirty="0" smtClean="0">
              <a:solidFill>
                <a:srgbClr val="FF0000"/>
              </a:solidFill>
            </a:rPr>
            <a:t>К</a:t>
          </a:r>
          <a:r>
            <a:rPr lang="ru-RU" sz="1800" dirty="0" smtClean="0"/>
            <a:t>ОМАНДНАЯ РАБОТА</a:t>
          </a:r>
          <a:endParaRPr lang="ru-RU" sz="1800" dirty="0" smtClean="0">
            <a:latin typeface="Times New Roman" panose="02020603050405020304" pitchFamily="18" charset="0"/>
            <a:cs typeface="Times New Roman" panose="02020603050405020304" pitchFamily="18" charset="0"/>
          </a:endParaRPr>
        </a:p>
        <a:p>
          <a:pPr defTabSz="444500">
            <a:lnSpc>
              <a:spcPct val="90000"/>
            </a:lnSpc>
            <a:spcBef>
              <a:spcPct val="0"/>
            </a:spcBef>
            <a:spcAft>
              <a:spcPct val="35000"/>
            </a:spcAft>
          </a:pPr>
          <a:endParaRPr lang="ru-RU" sz="1600" dirty="0"/>
        </a:p>
      </dgm:t>
    </dgm:pt>
    <dgm:pt modelId="{9B2451AD-EEF2-4A4A-B9CB-94D8FD76CF20}" type="parTrans" cxnId="{293B73BC-2EBD-4151-BE98-5C15D95130F1}">
      <dgm:prSet/>
      <dgm:spPr/>
      <dgm:t>
        <a:bodyPr/>
        <a:lstStyle/>
        <a:p>
          <a:endParaRPr lang="ru-RU"/>
        </a:p>
      </dgm:t>
    </dgm:pt>
    <dgm:pt modelId="{14201BE2-EDB2-4D9A-BA42-F313ED7B5EE3}" type="sibTrans" cxnId="{293B73BC-2EBD-4151-BE98-5C15D95130F1}">
      <dgm:prSet/>
      <dgm:spPr/>
      <dgm:t>
        <a:bodyPr/>
        <a:lstStyle/>
        <a:p>
          <a:endParaRPr lang="ru-RU"/>
        </a:p>
      </dgm:t>
    </dgm:pt>
    <dgm:pt modelId="{41E1BEAC-4368-4C18-B91C-4B9BEFE6D6A9}" type="pres">
      <dgm:prSet presAssocID="{91DF7169-99A1-4CDC-AC25-FE2F546EBBAF}" presName="compositeShape" presStyleCnt="0">
        <dgm:presLayoutVars>
          <dgm:chMax val="7"/>
          <dgm:dir/>
          <dgm:resizeHandles val="exact"/>
        </dgm:presLayoutVars>
      </dgm:prSet>
      <dgm:spPr/>
      <dgm:t>
        <a:bodyPr/>
        <a:lstStyle/>
        <a:p>
          <a:endParaRPr lang="ru-RU"/>
        </a:p>
      </dgm:t>
    </dgm:pt>
    <dgm:pt modelId="{EF27FE30-2945-4116-9F37-C1E01806C964}" type="pres">
      <dgm:prSet presAssocID="{A996B850-DEEA-4D40-B30E-6F29B520C81F}" presName="circ1" presStyleLbl="vennNode1" presStyleIdx="0" presStyleCnt="4"/>
      <dgm:spPr/>
      <dgm:t>
        <a:bodyPr/>
        <a:lstStyle/>
        <a:p>
          <a:endParaRPr lang="ru-RU"/>
        </a:p>
      </dgm:t>
    </dgm:pt>
    <dgm:pt modelId="{497A0097-5870-47D8-98A4-0323CDF2190A}" type="pres">
      <dgm:prSet presAssocID="{A996B850-DEEA-4D40-B30E-6F29B520C81F}" presName="circ1Tx" presStyleLbl="revTx" presStyleIdx="0" presStyleCnt="0">
        <dgm:presLayoutVars>
          <dgm:chMax val="0"/>
          <dgm:chPref val="0"/>
          <dgm:bulletEnabled val="1"/>
        </dgm:presLayoutVars>
      </dgm:prSet>
      <dgm:spPr/>
      <dgm:t>
        <a:bodyPr/>
        <a:lstStyle/>
        <a:p>
          <a:endParaRPr lang="ru-RU"/>
        </a:p>
      </dgm:t>
    </dgm:pt>
    <dgm:pt modelId="{5F8ECD3A-DE5D-4F6A-8B34-5E1B8CE02845}" type="pres">
      <dgm:prSet presAssocID="{4FB3E3AE-DDE5-479A-B43B-1E464382BEB9}" presName="circ2" presStyleLbl="vennNode1" presStyleIdx="1" presStyleCnt="4" custScaleX="115411"/>
      <dgm:spPr/>
      <dgm:t>
        <a:bodyPr/>
        <a:lstStyle/>
        <a:p>
          <a:endParaRPr lang="ru-RU"/>
        </a:p>
      </dgm:t>
    </dgm:pt>
    <dgm:pt modelId="{F62A4D98-F282-4173-8C22-D35589E968BB}" type="pres">
      <dgm:prSet presAssocID="{4FB3E3AE-DDE5-479A-B43B-1E464382BEB9}" presName="circ2Tx" presStyleLbl="revTx" presStyleIdx="0" presStyleCnt="0">
        <dgm:presLayoutVars>
          <dgm:chMax val="0"/>
          <dgm:chPref val="0"/>
          <dgm:bulletEnabled val="1"/>
        </dgm:presLayoutVars>
      </dgm:prSet>
      <dgm:spPr/>
      <dgm:t>
        <a:bodyPr/>
        <a:lstStyle/>
        <a:p>
          <a:endParaRPr lang="ru-RU"/>
        </a:p>
      </dgm:t>
    </dgm:pt>
    <dgm:pt modelId="{4108E592-8BCE-4A68-B62E-4464BFA4B3A4}" type="pres">
      <dgm:prSet presAssocID="{07D4BA50-214C-4971-A608-A0D90D1D721D}" presName="circ3" presStyleLbl="vennNode1" presStyleIdx="2" presStyleCnt="4"/>
      <dgm:spPr/>
      <dgm:t>
        <a:bodyPr/>
        <a:lstStyle/>
        <a:p>
          <a:endParaRPr lang="ru-RU"/>
        </a:p>
      </dgm:t>
    </dgm:pt>
    <dgm:pt modelId="{357FFDC7-EAA5-4E65-8C51-C9C5B9C4D41B}" type="pres">
      <dgm:prSet presAssocID="{07D4BA50-214C-4971-A608-A0D90D1D721D}" presName="circ3Tx" presStyleLbl="revTx" presStyleIdx="0" presStyleCnt="0">
        <dgm:presLayoutVars>
          <dgm:chMax val="0"/>
          <dgm:chPref val="0"/>
          <dgm:bulletEnabled val="1"/>
        </dgm:presLayoutVars>
      </dgm:prSet>
      <dgm:spPr/>
      <dgm:t>
        <a:bodyPr/>
        <a:lstStyle/>
        <a:p>
          <a:endParaRPr lang="ru-RU"/>
        </a:p>
      </dgm:t>
    </dgm:pt>
    <dgm:pt modelId="{14AF1603-6FDD-4AD0-9758-736AF873DBDA}" type="pres">
      <dgm:prSet presAssocID="{B4FCE55C-9995-4694-8614-CD57F0B303B9}" presName="circ4" presStyleLbl="vennNode1" presStyleIdx="3" presStyleCnt="4" custScaleX="113522"/>
      <dgm:spPr/>
      <dgm:t>
        <a:bodyPr/>
        <a:lstStyle/>
        <a:p>
          <a:endParaRPr lang="ru-RU"/>
        </a:p>
      </dgm:t>
    </dgm:pt>
    <dgm:pt modelId="{BB6FC553-ADFC-4587-8E81-F6B2D20FE84D}" type="pres">
      <dgm:prSet presAssocID="{B4FCE55C-9995-4694-8614-CD57F0B303B9}" presName="circ4Tx" presStyleLbl="revTx" presStyleIdx="0" presStyleCnt="0">
        <dgm:presLayoutVars>
          <dgm:chMax val="0"/>
          <dgm:chPref val="0"/>
          <dgm:bulletEnabled val="1"/>
        </dgm:presLayoutVars>
      </dgm:prSet>
      <dgm:spPr/>
      <dgm:t>
        <a:bodyPr/>
        <a:lstStyle/>
        <a:p>
          <a:endParaRPr lang="ru-RU"/>
        </a:p>
      </dgm:t>
    </dgm:pt>
  </dgm:ptLst>
  <dgm:cxnLst>
    <dgm:cxn modelId="{F3B3F5FA-8824-4760-B6EE-F5B1D369ECE8}" srcId="{91DF7169-99A1-4CDC-AC25-FE2F546EBBAF}" destId="{A996B850-DEEA-4D40-B30E-6F29B520C81F}" srcOrd="0" destOrd="0" parTransId="{C90A2E2C-7100-44AB-BC38-77FCA1622F07}" sibTransId="{010D1B86-FBF2-418C-8EB5-CE2E1842C9F1}"/>
    <dgm:cxn modelId="{68C610DB-203D-409A-800C-E1E5E3E4E598}" type="presOf" srcId="{4FB3E3AE-DDE5-479A-B43B-1E464382BEB9}" destId="{F62A4D98-F282-4173-8C22-D35589E968BB}" srcOrd="1" destOrd="0" presId="urn:microsoft.com/office/officeart/2005/8/layout/venn1"/>
    <dgm:cxn modelId="{BF62FABB-D39B-4EAE-AB37-043D879BCB3A}" type="presOf" srcId="{B4FCE55C-9995-4694-8614-CD57F0B303B9}" destId="{14AF1603-6FDD-4AD0-9758-736AF873DBDA}" srcOrd="0" destOrd="0" presId="urn:microsoft.com/office/officeart/2005/8/layout/venn1"/>
    <dgm:cxn modelId="{D847A5F2-D57B-4BAA-B4E7-14B2A6D84471}" type="presOf" srcId="{B4FCE55C-9995-4694-8614-CD57F0B303B9}" destId="{BB6FC553-ADFC-4587-8E81-F6B2D20FE84D}" srcOrd="1" destOrd="0" presId="urn:microsoft.com/office/officeart/2005/8/layout/venn1"/>
    <dgm:cxn modelId="{293B73BC-2EBD-4151-BE98-5C15D95130F1}" srcId="{91DF7169-99A1-4CDC-AC25-FE2F546EBBAF}" destId="{B4FCE55C-9995-4694-8614-CD57F0B303B9}" srcOrd="3" destOrd="0" parTransId="{9B2451AD-EEF2-4A4A-B9CB-94D8FD76CF20}" sibTransId="{14201BE2-EDB2-4D9A-BA42-F313ED7B5EE3}"/>
    <dgm:cxn modelId="{3EA0BCF3-C7CD-4EC4-AF68-1EC8D87B397D}" type="presOf" srcId="{4FB3E3AE-DDE5-479A-B43B-1E464382BEB9}" destId="{5F8ECD3A-DE5D-4F6A-8B34-5E1B8CE02845}" srcOrd="0" destOrd="0" presId="urn:microsoft.com/office/officeart/2005/8/layout/venn1"/>
    <dgm:cxn modelId="{F216B44F-CD05-4898-8EE0-8D017A17E83A}" type="presOf" srcId="{A996B850-DEEA-4D40-B30E-6F29B520C81F}" destId="{497A0097-5870-47D8-98A4-0323CDF2190A}" srcOrd="1" destOrd="0" presId="urn:microsoft.com/office/officeart/2005/8/layout/venn1"/>
    <dgm:cxn modelId="{7C2050A3-A59E-48AF-B726-5272BD9D4793}" srcId="{91DF7169-99A1-4CDC-AC25-FE2F546EBBAF}" destId="{4FB3E3AE-DDE5-479A-B43B-1E464382BEB9}" srcOrd="1" destOrd="0" parTransId="{8A0E830A-B0DA-43F6-8820-B8BCC9BC4874}" sibTransId="{AA09D74B-44F3-4492-9DC3-35C6B14E569A}"/>
    <dgm:cxn modelId="{676C4C96-4142-48BF-960B-2B540C81DAC1}" type="presOf" srcId="{07D4BA50-214C-4971-A608-A0D90D1D721D}" destId="{357FFDC7-EAA5-4E65-8C51-C9C5B9C4D41B}" srcOrd="1" destOrd="0" presId="urn:microsoft.com/office/officeart/2005/8/layout/venn1"/>
    <dgm:cxn modelId="{44F2B4B0-C8DC-41C9-8912-EA62E8F1A94A}" type="presOf" srcId="{91DF7169-99A1-4CDC-AC25-FE2F546EBBAF}" destId="{41E1BEAC-4368-4C18-B91C-4B9BEFE6D6A9}" srcOrd="0" destOrd="0" presId="urn:microsoft.com/office/officeart/2005/8/layout/venn1"/>
    <dgm:cxn modelId="{8792738F-BE73-486C-89E4-4B90099AE3B0}" srcId="{91DF7169-99A1-4CDC-AC25-FE2F546EBBAF}" destId="{07D4BA50-214C-4971-A608-A0D90D1D721D}" srcOrd="2" destOrd="0" parTransId="{D5375E55-A1E1-40F7-9495-E070D5F79A40}" sibTransId="{04E5F0F4-790A-44CC-856B-CD48EEF493B8}"/>
    <dgm:cxn modelId="{48F12EE8-EFED-4958-91A2-5668D7498580}" type="presOf" srcId="{07D4BA50-214C-4971-A608-A0D90D1D721D}" destId="{4108E592-8BCE-4A68-B62E-4464BFA4B3A4}" srcOrd="0" destOrd="0" presId="urn:microsoft.com/office/officeart/2005/8/layout/venn1"/>
    <dgm:cxn modelId="{CBF2F950-E643-477A-BA57-A9F0189E695D}" type="presOf" srcId="{A996B850-DEEA-4D40-B30E-6F29B520C81F}" destId="{EF27FE30-2945-4116-9F37-C1E01806C964}" srcOrd="0" destOrd="0" presId="urn:microsoft.com/office/officeart/2005/8/layout/venn1"/>
    <dgm:cxn modelId="{DD94BACB-322E-4D71-B525-4C8985C6C1D8}" type="presParOf" srcId="{41E1BEAC-4368-4C18-B91C-4B9BEFE6D6A9}" destId="{EF27FE30-2945-4116-9F37-C1E01806C964}" srcOrd="0" destOrd="0" presId="urn:microsoft.com/office/officeart/2005/8/layout/venn1"/>
    <dgm:cxn modelId="{1A39B87A-4CF2-4114-9867-B74DA8DC1676}" type="presParOf" srcId="{41E1BEAC-4368-4C18-B91C-4B9BEFE6D6A9}" destId="{497A0097-5870-47D8-98A4-0323CDF2190A}" srcOrd="1" destOrd="0" presId="urn:microsoft.com/office/officeart/2005/8/layout/venn1"/>
    <dgm:cxn modelId="{991ED5C2-BDE5-4168-A154-91745DE0E614}" type="presParOf" srcId="{41E1BEAC-4368-4C18-B91C-4B9BEFE6D6A9}" destId="{5F8ECD3A-DE5D-4F6A-8B34-5E1B8CE02845}" srcOrd="2" destOrd="0" presId="urn:microsoft.com/office/officeart/2005/8/layout/venn1"/>
    <dgm:cxn modelId="{8A711384-3297-4829-8C7E-45F4CB3AA11D}" type="presParOf" srcId="{41E1BEAC-4368-4C18-B91C-4B9BEFE6D6A9}" destId="{F62A4D98-F282-4173-8C22-D35589E968BB}" srcOrd="3" destOrd="0" presId="urn:microsoft.com/office/officeart/2005/8/layout/venn1"/>
    <dgm:cxn modelId="{211DB95E-32CE-466A-B3A1-413982527A41}" type="presParOf" srcId="{41E1BEAC-4368-4C18-B91C-4B9BEFE6D6A9}" destId="{4108E592-8BCE-4A68-B62E-4464BFA4B3A4}" srcOrd="4" destOrd="0" presId="urn:microsoft.com/office/officeart/2005/8/layout/venn1"/>
    <dgm:cxn modelId="{FD1A8FB7-38AC-4671-89FF-E60F15734F1F}" type="presParOf" srcId="{41E1BEAC-4368-4C18-B91C-4B9BEFE6D6A9}" destId="{357FFDC7-EAA5-4E65-8C51-C9C5B9C4D41B}" srcOrd="5" destOrd="0" presId="urn:microsoft.com/office/officeart/2005/8/layout/venn1"/>
    <dgm:cxn modelId="{536485C3-7D9A-4F7C-B096-434F9B91B150}" type="presParOf" srcId="{41E1BEAC-4368-4C18-B91C-4B9BEFE6D6A9}" destId="{14AF1603-6FDD-4AD0-9758-736AF873DBDA}" srcOrd="6" destOrd="0" presId="urn:microsoft.com/office/officeart/2005/8/layout/venn1"/>
    <dgm:cxn modelId="{78935401-D103-4183-92A5-E846851CFB22}" type="presParOf" srcId="{41E1BEAC-4368-4C18-B91C-4B9BEFE6D6A9}" destId="{BB6FC553-ADFC-4587-8E81-F6B2D20FE84D}" srcOrd="7"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F27FE30-2945-4116-9F37-C1E01806C964}">
      <dsp:nvSpPr>
        <dsp:cNvPr id="0" name=""/>
        <dsp:cNvSpPr/>
      </dsp:nvSpPr>
      <dsp:spPr>
        <a:xfrm>
          <a:off x="2920821" y="59492"/>
          <a:ext cx="3093625" cy="309362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b="1" kern="1200" dirty="0" smtClean="0"/>
        </a:p>
        <a:p>
          <a:pPr lvl="0" algn="ctr" defTabSz="800100">
            <a:lnSpc>
              <a:spcPct val="90000"/>
            </a:lnSpc>
            <a:spcBef>
              <a:spcPct val="0"/>
            </a:spcBef>
            <a:spcAft>
              <a:spcPct val="35000"/>
            </a:spcAft>
          </a:pPr>
          <a:endParaRPr lang="ru-RU" sz="2000" b="1" kern="1200" dirty="0" smtClean="0"/>
        </a:p>
        <a:p>
          <a:pPr lvl="0" algn="ctr" defTabSz="800100">
            <a:lnSpc>
              <a:spcPct val="90000"/>
            </a:lnSpc>
            <a:spcBef>
              <a:spcPct val="0"/>
            </a:spcBef>
            <a:spcAft>
              <a:spcPct val="35000"/>
            </a:spcAft>
          </a:pPr>
          <a:r>
            <a:rPr lang="ru-RU" sz="2000" b="1" kern="1200" dirty="0" smtClean="0">
              <a:solidFill>
                <a:srgbClr val="FF0000"/>
              </a:solidFill>
            </a:rPr>
            <a:t>К</a:t>
          </a:r>
          <a:r>
            <a:rPr lang="ru-RU" sz="2000" kern="1200" dirty="0" smtClean="0"/>
            <a:t>РЕАТИВНОСТЬ</a:t>
          </a:r>
          <a:endParaRPr lang="ru-RU" sz="2000" kern="1200" dirty="0"/>
        </a:p>
      </dsp:txBody>
      <dsp:txXfrm>
        <a:off x="3277778" y="475942"/>
        <a:ext cx="2379712" cy="981631"/>
      </dsp:txXfrm>
    </dsp:sp>
    <dsp:sp modelId="{5F8ECD3A-DE5D-4F6A-8B34-5E1B8CE02845}">
      <dsp:nvSpPr>
        <dsp:cNvPr id="0" name=""/>
        <dsp:cNvSpPr/>
      </dsp:nvSpPr>
      <dsp:spPr>
        <a:xfrm>
          <a:off x="4050776" y="1427827"/>
          <a:ext cx="3570384" cy="309362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ru-RU" sz="1600" b="1" kern="1200" dirty="0" smtClean="0">
              <a:solidFill>
                <a:srgbClr val="FF0000"/>
              </a:solidFill>
            </a:rPr>
            <a:t>К</a:t>
          </a:r>
          <a:r>
            <a:rPr lang="ru-RU" sz="1600" kern="1200" dirty="0" smtClean="0"/>
            <a:t>РИТИЧЕСКОЕ МЫШЛЕНИЕ</a:t>
          </a:r>
          <a:endParaRPr lang="ru-RU" sz="1500" kern="1200" dirty="0"/>
        </a:p>
      </dsp:txBody>
      <dsp:txXfrm>
        <a:off x="5973291" y="1784784"/>
        <a:ext cx="1373224" cy="2379712"/>
      </dsp:txXfrm>
    </dsp:sp>
    <dsp:sp modelId="{4108E592-8BCE-4A68-B62E-4464BFA4B3A4}">
      <dsp:nvSpPr>
        <dsp:cNvPr id="0" name=""/>
        <dsp:cNvSpPr/>
      </dsp:nvSpPr>
      <dsp:spPr>
        <a:xfrm>
          <a:off x="2920821" y="2796161"/>
          <a:ext cx="3093625" cy="309362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ru-RU" sz="2000" b="1" kern="1200" dirty="0" smtClean="0">
              <a:solidFill>
                <a:srgbClr val="FF0000"/>
              </a:solidFill>
            </a:rPr>
            <a:t>К</a:t>
          </a:r>
          <a:r>
            <a:rPr lang="ru-RU" sz="2000" kern="1200" dirty="0" smtClean="0"/>
            <a:t>ОММУНИКАЦИИ</a:t>
          </a:r>
          <a:endParaRPr lang="ru-RU" sz="2000" kern="1200" dirty="0"/>
        </a:p>
      </dsp:txBody>
      <dsp:txXfrm>
        <a:off x="3277778" y="4491706"/>
        <a:ext cx="2379712" cy="981631"/>
      </dsp:txXfrm>
    </dsp:sp>
    <dsp:sp modelId="{14AF1603-6FDD-4AD0-9758-736AF873DBDA}">
      <dsp:nvSpPr>
        <dsp:cNvPr id="0" name=""/>
        <dsp:cNvSpPr/>
      </dsp:nvSpPr>
      <dsp:spPr>
        <a:xfrm>
          <a:off x="1343327" y="1427827"/>
          <a:ext cx="3511945" cy="309362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800" b="1" kern="1200" dirty="0" smtClean="0">
              <a:solidFill>
                <a:srgbClr val="FF0000"/>
              </a:solidFill>
            </a:rPr>
            <a:t>К</a:t>
          </a:r>
          <a:r>
            <a:rPr lang="ru-RU" sz="1800" kern="1200" dirty="0" smtClean="0"/>
            <a:t>ОМАНДНАЯ РАБОТА</a:t>
          </a:r>
          <a:endParaRPr lang="ru-RU" sz="1800" kern="1200" dirty="0" smtClean="0">
            <a:latin typeface="Times New Roman" panose="02020603050405020304" pitchFamily="18" charset="0"/>
            <a:cs typeface="Times New Roman" panose="02020603050405020304" pitchFamily="18" charset="0"/>
          </a:endParaRPr>
        </a:p>
        <a:p>
          <a:pPr lvl="0" algn="ctr" defTabSz="444500">
            <a:lnSpc>
              <a:spcPct val="90000"/>
            </a:lnSpc>
            <a:spcBef>
              <a:spcPct val="0"/>
            </a:spcBef>
            <a:spcAft>
              <a:spcPct val="35000"/>
            </a:spcAft>
          </a:pPr>
          <a:endParaRPr lang="ru-RU" sz="1600" kern="1200" dirty="0"/>
        </a:p>
      </dsp:txBody>
      <dsp:txXfrm>
        <a:off x="1613476" y="1784784"/>
        <a:ext cx="1350748" cy="237971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76000" sy="85000" flip="none" algn="ctr"/>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13.12.2022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85728"/>
            <a:ext cx="7772400" cy="3143272"/>
          </a:xfrm>
        </p:spPr>
        <p:txBody>
          <a:bodyPr>
            <a:normAutofit/>
          </a:bodyPr>
          <a:lstStyle/>
          <a:p>
            <a:r>
              <a:rPr lang="ru-RU" sz="1400" dirty="0" smtClean="0">
                <a:latin typeface="Times New Roman" pitchFamily="18" charset="0"/>
                <a:cs typeface="Times New Roman" pitchFamily="18" charset="0"/>
              </a:rPr>
              <a:t>Министерство образования и науки Архангельской области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Государственное бюджетное профессиональное образовательное учреждение Архангельской области «Архангельский педагогический колледж»</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2800" b="1" dirty="0" err="1" smtClean="0"/>
              <a:t>Естественно-научная</a:t>
            </a:r>
            <a:r>
              <a:rPr lang="ru-RU" sz="2800" b="1" dirty="0" smtClean="0"/>
              <a:t> грамотность на уроках географии</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31640" y="4293096"/>
            <a:ext cx="7344816" cy="1752600"/>
          </a:xfrm>
        </p:spPr>
        <p:txBody>
          <a:bodyPr>
            <a:noAutofit/>
          </a:bodyPr>
          <a:lstStyle/>
          <a:p>
            <a:pPr algn="r"/>
            <a:r>
              <a:rPr lang="ru-RU" sz="1800" dirty="0" err="1" smtClean="0">
                <a:solidFill>
                  <a:schemeClr val="tx1"/>
                </a:solidFill>
                <a:latin typeface="Times New Roman" pitchFamily="18" charset="0"/>
                <a:cs typeface="Times New Roman" pitchFamily="18" charset="0"/>
              </a:rPr>
              <a:t>Чухно</a:t>
            </a:r>
            <a:r>
              <a:rPr lang="ru-RU" sz="1800" dirty="0" smtClean="0">
                <a:solidFill>
                  <a:schemeClr val="tx1"/>
                </a:solidFill>
                <a:latin typeface="Times New Roman" pitchFamily="18" charset="0"/>
                <a:cs typeface="Times New Roman" pitchFamily="18" charset="0"/>
              </a:rPr>
              <a:t> Юлия  Константиновна</a:t>
            </a:r>
          </a:p>
          <a:p>
            <a:pPr algn="r"/>
            <a:endParaRPr lang="ru-RU" sz="1800" dirty="0" smtClean="0">
              <a:solidFill>
                <a:schemeClr val="tx1"/>
              </a:solidFill>
              <a:latin typeface="Times New Roman" pitchFamily="18" charset="0"/>
              <a:cs typeface="Times New Roman" pitchFamily="18" charset="0"/>
            </a:endParaRPr>
          </a:p>
          <a:p>
            <a:pPr algn="r"/>
            <a:endParaRPr lang="ru-RU" sz="1800" dirty="0" smtClean="0">
              <a:solidFill>
                <a:schemeClr val="tx1"/>
              </a:solidFill>
              <a:latin typeface="Times New Roman" pitchFamily="18" charset="0"/>
              <a:cs typeface="Times New Roman" pitchFamily="18" charset="0"/>
            </a:endParaRPr>
          </a:p>
          <a:p>
            <a:pPr algn="r"/>
            <a:endParaRPr lang="ru-RU" sz="1800" dirty="0" smtClean="0">
              <a:solidFill>
                <a:schemeClr val="tx1"/>
              </a:solidFill>
              <a:latin typeface="Times New Roman" pitchFamily="18" charset="0"/>
              <a:cs typeface="Times New Roman" pitchFamily="18" charset="0"/>
            </a:endParaRPr>
          </a:p>
          <a:p>
            <a:r>
              <a:rPr lang="ru-RU" sz="1800" dirty="0" smtClean="0">
                <a:solidFill>
                  <a:schemeClr val="tx1"/>
                </a:solidFill>
                <a:latin typeface="Times New Roman" pitchFamily="18" charset="0"/>
                <a:cs typeface="Times New Roman" pitchFamily="18" charset="0"/>
              </a:rPr>
              <a:t>Архангельск 2022</a:t>
            </a:r>
            <a:endParaRPr lang="ru-RU" sz="1800" dirty="0">
              <a:solidFill>
                <a:schemeClr val="tx1"/>
              </a:solidFill>
              <a:latin typeface="Times New Roman" pitchFamily="18" charset="0"/>
              <a:cs typeface="Times New Roman" pitchFamily="18" charset="0"/>
            </a:endParaRPr>
          </a:p>
        </p:txBody>
      </p:sp>
      <p:pic>
        <p:nvPicPr>
          <p:cNvPr id="4" name="Рисунок 3"/>
          <p:cNvPicPr/>
          <p:nvPr/>
        </p:nvPicPr>
        <p:blipFill>
          <a:blip r:embed="rId2"/>
          <a:srcRect l="6053" r="38461" b="53938"/>
          <a:stretch>
            <a:fillRect/>
          </a:stretch>
        </p:blipFill>
        <p:spPr bwMode="auto">
          <a:xfrm>
            <a:off x="142844" y="357166"/>
            <a:ext cx="1133475" cy="1095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864096"/>
          </a:xfrm>
        </p:spPr>
        <p:txBody>
          <a:bodyPr>
            <a:noAutofit/>
          </a:bodyPr>
          <a:lstStyle/>
          <a:p>
            <a:r>
              <a:rPr lang="ru-RU" sz="3200" b="1" i="1" dirty="0" smtClean="0"/>
              <a:t>На формирование понимания изучаемого материала целесообразно давать следующие задания:</a:t>
            </a:r>
            <a:endParaRPr lang="ru-RU" sz="3200" b="1" i="1" dirty="0"/>
          </a:p>
        </p:txBody>
      </p:sp>
      <p:sp>
        <p:nvSpPr>
          <p:cNvPr id="6145" name="Rectangle 1"/>
          <p:cNvSpPr>
            <a:spLocks noChangeArrowheads="1"/>
          </p:cNvSpPr>
          <p:nvPr/>
        </p:nvSpPr>
        <p:spPr bwMode="auto">
          <a:xfrm>
            <a:off x="0" y="1772817"/>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ru-RU" sz="2000" dirty="0" smtClean="0"/>
              <a:t>  Приведите примеры к понятию, явлению, правилу.</a:t>
            </a:r>
          </a:p>
          <a:p>
            <a:pPr lvl="0">
              <a:buFont typeface="Arial" pitchFamily="34" charset="0"/>
              <a:buChar char="•"/>
            </a:pPr>
            <a:r>
              <a:rPr lang="ru-RU" sz="2000" dirty="0" smtClean="0"/>
              <a:t>  Прокомментируйте самостоятельное письменное выполнение, какого – либо задания.</a:t>
            </a:r>
          </a:p>
          <a:p>
            <a:pPr lvl="0">
              <a:buFont typeface="Arial" pitchFamily="34" charset="0"/>
              <a:buChar char="•"/>
            </a:pPr>
            <a:r>
              <a:rPr lang="ru-RU" sz="2000" dirty="0" smtClean="0"/>
              <a:t>  Прочитайте словами данную символическую информацию (чертеж, схему, таблицу, рисунок).</a:t>
            </a:r>
          </a:p>
          <a:p>
            <a:pPr lvl="0">
              <a:buFont typeface="Arial" pitchFamily="34" charset="0"/>
              <a:buChar char="•"/>
            </a:pPr>
            <a:r>
              <a:rPr lang="ru-RU" sz="2000" dirty="0" smtClean="0"/>
              <a:t>  Перекодируйте известную словесную информацию (определение, понятие, правило и т.д.) в виде схемы, рисунка, таблицы и т.д.</a:t>
            </a:r>
          </a:p>
          <a:p>
            <a:pPr lvl="0">
              <a:buFont typeface="Arial" pitchFamily="34" charset="0"/>
              <a:buChar char="•"/>
            </a:pPr>
            <a:r>
              <a:rPr lang="ru-RU" sz="2000" dirty="0" smtClean="0"/>
              <a:t>  Составьте вопросы по данному материалу, теме.</a:t>
            </a:r>
          </a:p>
          <a:p>
            <a:pPr lvl="0">
              <a:buFont typeface="Arial" pitchFamily="34" charset="0"/>
              <a:buChar char="•"/>
            </a:pPr>
            <a:r>
              <a:rPr lang="ru-RU" sz="2000" dirty="0" smtClean="0"/>
              <a:t>  Ответьте на вопросы, отражающие причинно – следственные связи: «Зачем»,</a:t>
            </a:r>
          </a:p>
          <a:p>
            <a:r>
              <a:rPr lang="ru-RU" sz="2000" dirty="0" smtClean="0"/>
              <a:t>«Почему» и т.д.</a:t>
            </a:r>
            <a:endParaRPr lang="ru-RU"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1313186"/>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2400" b="1" dirty="0" smtClean="0"/>
              <a:t>Пример 1. </a:t>
            </a:r>
          </a:p>
          <a:p>
            <a:endParaRPr lang="ru-RU" sz="2400" b="1" dirty="0" smtClean="0"/>
          </a:p>
          <a:p>
            <a:r>
              <a:rPr lang="ru-RU" sz="2400" b="1" dirty="0" smtClean="0"/>
              <a:t>Прочитайте суждения:</a:t>
            </a:r>
          </a:p>
          <a:p>
            <a:endParaRPr lang="ru-RU" sz="2400" b="1" dirty="0" smtClean="0"/>
          </a:p>
          <a:p>
            <a:pPr lvl="0"/>
            <a:r>
              <a:rPr lang="ru-RU" sz="2400" dirty="0" smtClean="0"/>
              <a:t>- Самая высокие горные вершины расположены в Азии. Гора Джомолунгма – самая высокая вершина мира.</a:t>
            </a:r>
          </a:p>
          <a:p>
            <a:pPr lvl="0"/>
            <a:r>
              <a:rPr lang="ru-RU" sz="2400" dirty="0" smtClean="0"/>
              <a:t>Сформулируйте новое умозаключение на основе этих суждений.</a:t>
            </a:r>
            <a:endParaRPr lang="ru-RU"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sz="1600" b="1" dirty="0" smtClean="0"/>
          </a:p>
          <a:p>
            <a:r>
              <a:rPr lang="ru-RU" sz="1600" b="1" dirty="0" smtClean="0"/>
              <a:t>Пример 2.</a:t>
            </a:r>
            <a:r>
              <a:rPr lang="ru-RU" sz="1600" dirty="0" smtClean="0"/>
              <a:t> </a:t>
            </a:r>
            <a:r>
              <a:rPr lang="ru-RU" sz="1600" b="1" dirty="0" smtClean="0"/>
              <a:t>При наступлении, какого природного явления актуальны такие рекомендации?</a:t>
            </a:r>
            <a:endParaRPr lang="ru-RU" sz="1600" dirty="0" smtClean="0"/>
          </a:p>
          <a:p>
            <a:pPr lvl="0"/>
            <a:endParaRPr lang="ru-RU" sz="1600" dirty="0" smtClean="0"/>
          </a:p>
          <a:p>
            <a:pPr marL="342900" lvl="0" indent="-342900">
              <a:buAutoNum type="arabicPeriod"/>
            </a:pPr>
            <a:r>
              <a:rPr lang="ru-RU" sz="1600" dirty="0" smtClean="0"/>
              <a:t>Переходить по льду необходимо по оборудованным переправам, но если их нет, то прежде, чем двигаться по льду, надо убедиться в его прочности. Прочность льда рекомендуется проверять палкой. Проверять прочность льда ударами ноги опасно. Если после первого удара лед пробивается, и на нем появляется вода, нужно немедленно остановиться и идти обратно, по своим следам. Шаги в обратном направлении необходимо делать не отрывая подошв от льда.</a:t>
            </a:r>
          </a:p>
          <a:p>
            <a:pPr marL="342900" lvl="0" indent="-342900">
              <a:buAutoNum type="arabicPeriod"/>
            </a:pPr>
            <a:r>
              <a:rPr lang="ru-RU" sz="1600" dirty="0" smtClean="0"/>
              <a:t>Будьте внимательны. По мере передвижения постоянно контролируйте состояние снега. Перед тем как выйти на большой склон, испытайте маленький с такими же крутизной и ориентацией по отношению к солнцу. Наблюдайте за своей тенью. Когда она направлена на склон, воздействие солнца сильнее всего. Ищите защиты в густом лесу, на наветренных склонах и за естественными барьерами. Наблюдайте за погодой: любое внезапное изменение её опасно.</a:t>
            </a:r>
          </a:p>
          <a:p>
            <a:pPr marL="342900" lvl="0" indent="-342900">
              <a:buAutoNum type="arabicPeriod"/>
            </a:pPr>
            <a:r>
              <a:rPr lang="ru-RU" sz="1600" dirty="0" smtClean="0"/>
              <a:t>При первых толчках старайтесь как можно быстрее покинуть здание. Если вы можете выйти на открытое пространство в течение 15-20 секунд, не мешкайте, просто бегите со всех ног. Каждая секунда в такой ситуации на счету. По пути следования на улицу, стучите по все двери, набирайте по телефону знакомых и близких, родных, детей, если те не с вами. В случае массовой эвакуации, хватайте маленьких детей на руки и все по тому же сценарию двигайтесь на открытое пространство. Категорически не рекомендуется пользоваться лифтом – только по лестнице! Если же вы решили остаться в квартире или доме, в любом здании, из которого вам не выбраться за полминуты, встаньте в дверной проем или в угол комнаты (возле несущей стены). Как можно дальше от окон, люстр, навесных полок, зеркал, шкафов. Если вы не знаете, что такое несущая стена или вам намного легче находится в лежачем состоянии, тогда обоснуйтесь под столом, кроватью, при этом вы предостерегаете себя от обрушившихся кусков штукатурки, кирпичей, разбитого стекла и прочих неприятностей, отвернитесь от окна, прикройте голову руками.</a:t>
            </a:r>
          </a:p>
          <a:p>
            <a:r>
              <a:rPr lang="ru-RU" sz="1600" dirty="0" smtClean="0"/>
              <a:t> </a:t>
            </a:r>
            <a:endParaRPr lang="ru-RU"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864096"/>
          </a:xfrm>
        </p:spPr>
        <p:txBody>
          <a:bodyPr>
            <a:noAutofit/>
          </a:bodyPr>
          <a:lstStyle/>
          <a:p>
            <a:r>
              <a:rPr lang="ru-RU" sz="3200" b="1" i="1" dirty="0" smtClean="0"/>
              <a:t>На формирование умений и навыков применяю такие задания:</a:t>
            </a:r>
            <a:endParaRPr lang="ru-RU" sz="3200" b="1" i="1" dirty="0"/>
          </a:p>
        </p:txBody>
      </p:sp>
      <p:sp>
        <p:nvSpPr>
          <p:cNvPr id="6145" name="Rectangle 1"/>
          <p:cNvSpPr>
            <a:spLocks noChangeArrowheads="1"/>
          </p:cNvSpPr>
          <p:nvPr/>
        </p:nvSpPr>
        <p:spPr bwMode="auto">
          <a:xfrm>
            <a:off x="0" y="1167136"/>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ru-RU" sz="2000" dirty="0" smtClean="0"/>
              <a:t>  По условию задания установите, какие знания необходимо использовать для выполнения данного задания.</a:t>
            </a:r>
          </a:p>
          <a:p>
            <a:pPr lvl="0"/>
            <a:endParaRPr lang="ru-RU" sz="2000" dirty="0" smtClean="0"/>
          </a:p>
          <a:p>
            <a:pPr lvl="0">
              <a:buFont typeface="Arial" pitchFamily="34" charset="0"/>
              <a:buChar char="•"/>
            </a:pPr>
            <a:r>
              <a:rPr lang="ru-RU" sz="2000" dirty="0" smtClean="0"/>
              <a:t>Выделите для себя из текста полезные новые знания.</a:t>
            </a:r>
          </a:p>
          <a:p>
            <a:pPr lvl="0"/>
            <a:endParaRPr lang="ru-RU" sz="2000" dirty="0" smtClean="0"/>
          </a:p>
          <a:p>
            <a:pPr lvl="0">
              <a:buFont typeface="Arial" pitchFamily="34" charset="0"/>
              <a:buChar char="•"/>
            </a:pPr>
            <a:r>
              <a:rPr lang="ru-RU" sz="2000" dirty="0" smtClean="0"/>
              <a:t>Найдите ошибку в тексте, выявите ее сущность.</a:t>
            </a:r>
          </a:p>
          <a:p>
            <a:pPr lvl="0"/>
            <a:endParaRPr lang="ru-RU" sz="2000" dirty="0" smtClean="0"/>
          </a:p>
          <a:p>
            <a:pPr lvl="0">
              <a:buFont typeface="Arial" pitchFamily="34" charset="0"/>
              <a:buChar char="•"/>
            </a:pPr>
            <a:r>
              <a:rPr lang="ru-RU" sz="2000" dirty="0" smtClean="0"/>
              <a:t>Ответьте на вопросы, связанные с действием и способом его осуществления:</a:t>
            </a:r>
          </a:p>
          <a:p>
            <a:r>
              <a:rPr lang="ru-RU" sz="2000" dirty="0" smtClean="0"/>
              <a:t>«Почему …», «Как …», «Каким образом …».</a:t>
            </a:r>
            <a:endParaRPr lang="ru-RU"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81253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b="1" dirty="0" smtClean="0"/>
              <a:t>Пример 1.      Найти ошибку в тексте</a:t>
            </a:r>
          </a:p>
          <a:p>
            <a:endParaRPr lang="ru-RU" b="1" dirty="0" smtClean="0"/>
          </a:p>
          <a:p>
            <a:r>
              <a:rPr lang="ru-RU" dirty="0" smtClean="0"/>
              <a:t>Текст. В саваннах Африки.</a:t>
            </a:r>
          </a:p>
          <a:p>
            <a:r>
              <a:rPr lang="ru-RU" dirty="0" smtClean="0"/>
              <a:t> «Африканская саванна отличается более буйной растительностью, чем экваториальные леса. Среди густой травянистой растительности возвышаются баобабы. В высокой траве пасутся стада антилоп, зебр, слонов окапи. Животные африканских саванн могут долго обходиться без воды. В поисках водоема они преодолевают большие расстояния. Около водопоя можно встретить удивительную антилопу гну, ростом всего 30 см. Огромная горилла привела своих детёнышей к воде и грозно смотрит на слонов, зебр, страусов и носорогов. Длинноногая птица-секретарь расправляется со змеей. Лисичка </a:t>
            </a:r>
            <a:r>
              <a:rPr lang="ru-RU" dirty="0" err="1" smtClean="0"/>
              <a:t>фенёк</a:t>
            </a:r>
            <a:r>
              <a:rPr lang="ru-RU" dirty="0" smtClean="0"/>
              <a:t> осторожно крадется в тени зонтичной акации. Но вдруг налетел страшный самум, несущий смерть всему живому».</a:t>
            </a:r>
          </a:p>
          <a:p>
            <a:endParaRPr lang="ru-RU" dirty="0" smtClean="0"/>
          </a:p>
          <a:p>
            <a:r>
              <a:rPr lang="ru-RU" u="sng" dirty="0" smtClean="0"/>
              <a:t>Форма выполнения задания: работа в парах.</a:t>
            </a:r>
          </a:p>
          <a:p>
            <a:r>
              <a:rPr lang="ru-RU" dirty="0" smtClean="0"/>
              <a:t>Материалы: карточка с заданием.</a:t>
            </a:r>
          </a:p>
          <a:p>
            <a:r>
              <a:rPr lang="ru-RU" dirty="0" smtClean="0"/>
              <a:t>Описание задания: класс делится на пары. Каждая пара получает карточку с необходимым текстом. Необходимо найти ошибки в тексте.</a:t>
            </a:r>
            <a:r>
              <a:rPr lang="ru-RU" u="sng" dirty="0" smtClean="0"/>
              <a:t> </a:t>
            </a:r>
          </a:p>
          <a:p>
            <a:endParaRPr lang="ru-RU" u="sng" dirty="0" smtClean="0"/>
          </a:p>
          <a:p>
            <a:r>
              <a:rPr lang="ru-RU" u="sng" dirty="0" smtClean="0"/>
              <a:t>Критерии оценивания:</a:t>
            </a:r>
            <a:endParaRPr lang="ru-RU" dirty="0" smtClean="0"/>
          </a:p>
          <a:p>
            <a:pPr lvl="0"/>
            <a:r>
              <a:rPr lang="ru-RU" dirty="0" smtClean="0"/>
              <a:t>правильность выполнения задания;</a:t>
            </a:r>
          </a:p>
          <a:p>
            <a:pPr lvl="0"/>
            <a:r>
              <a:rPr lang="ru-RU" dirty="0" smtClean="0"/>
              <a:t>умение найти и исправить свои ошибки;</a:t>
            </a:r>
          </a:p>
          <a:p>
            <a:pPr lvl="0"/>
            <a:r>
              <a:rPr lang="ru-RU" dirty="0" smtClean="0"/>
              <a:t>умение прислушиваться к мнению друг друга, слаженность работы;</a:t>
            </a:r>
          </a:p>
          <a:p>
            <a:pPr lvl="0"/>
            <a:r>
              <a:rPr lang="ru-RU" dirty="0" smtClean="0"/>
              <a:t>уважение и доброжелательные отношения;</a:t>
            </a:r>
          </a:p>
          <a:p>
            <a:pPr lvl="0"/>
            <a:r>
              <a:rPr lang="ru-RU" dirty="0" smtClean="0"/>
              <a:t>умение давать самооценку своей деятельности. </a:t>
            </a:r>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169279"/>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b="1" dirty="0" smtClean="0"/>
              <a:t>Пример 2.</a:t>
            </a:r>
            <a:r>
              <a:rPr lang="ru-RU" dirty="0" smtClean="0"/>
              <a:t> </a:t>
            </a:r>
          </a:p>
          <a:p>
            <a:endParaRPr lang="ru-RU" b="1" dirty="0" smtClean="0"/>
          </a:p>
          <a:p>
            <a:r>
              <a:rPr lang="ru-RU" b="1" dirty="0" smtClean="0"/>
              <a:t>Умеете ли вы ориентироваться в пространстве и времени?</a:t>
            </a:r>
            <a:endParaRPr lang="ru-RU" dirty="0" smtClean="0"/>
          </a:p>
          <a:p>
            <a:pPr lvl="0"/>
            <a:endParaRPr lang="ru-RU" dirty="0" smtClean="0"/>
          </a:p>
          <a:p>
            <a:pPr lvl="0"/>
            <a:r>
              <a:rPr lang="ru-RU" dirty="0" smtClean="0"/>
              <a:t>1. Ветеран Великой Отечественной войны, вспоминает: «На Курской дуге были и такие случаи: направление стрельбы определяли по звёздам, по Луне, по направлению железнодорожных рельсов».</a:t>
            </a:r>
            <a:br>
              <a:rPr lang="ru-RU" dirty="0" smtClean="0"/>
            </a:br>
            <a:r>
              <a:rPr lang="ru-RU" u="sng" dirty="0" smtClean="0"/>
              <a:t>А почему нельзя было использовать показания приборов, например компаса?</a:t>
            </a:r>
            <a:br>
              <a:rPr lang="ru-RU" u="sng" dirty="0" smtClean="0"/>
            </a:br>
            <a:endParaRPr lang="ru-RU" dirty="0" smtClean="0"/>
          </a:p>
          <a:p>
            <a:r>
              <a:rPr lang="ru-RU" dirty="0" smtClean="0"/>
              <a:t> </a:t>
            </a:r>
          </a:p>
          <a:p>
            <a:pPr lvl="0"/>
            <a:r>
              <a:rPr lang="ru-RU" dirty="0" smtClean="0"/>
              <a:t>2. Первый лётчик получил задание лететь над Землёй всё время на восток, второй всё время на север.</a:t>
            </a:r>
            <a:br>
              <a:rPr lang="ru-RU" dirty="0" smtClean="0"/>
            </a:br>
            <a:r>
              <a:rPr lang="ru-RU" u="sng" dirty="0" smtClean="0"/>
              <a:t>Кто из лётчиков не смог выполнить задание? Почему?</a:t>
            </a:r>
            <a:endParaRPr lang="ru-RU" dirty="0" smtClean="0"/>
          </a:p>
          <a:p>
            <a:r>
              <a:rPr lang="ru-RU" dirty="0" smtClean="0"/>
              <a:t> </a:t>
            </a:r>
          </a:p>
          <a:p>
            <a:pPr lvl="0"/>
            <a:r>
              <a:rPr lang="ru-RU" dirty="0" smtClean="0"/>
              <a:t>3. Вот какой разговор произошел между героями Марка Твена: Томом </a:t>
            </a:r>
            <a:r>
              <a:rPr lang="ru-RU" dirty="0" err="1" smtClean="0"/>
              <a:t>Сойером</a:t>
            </a:r>
            <a:r>
              <a:rPr lang="ru-RU" dirty="0" smtClean="0"/>
              <a:t> и Геком Финном во время их полета на воздушном шаре над территорией США. Гек Финн утверждал, что «карта врет», так как на той карте, которой они использовались во время полета, разные штаты окрашены в разные цвета, а на самом деле «их цвет один и тот </a:t>
            </a:r>
            <a:r>
              <a:rPr lang="ru-RU" dirty="0" err="1" smtClean="0"/>
              <a:t>же-зеленый</a:t>
            </a:r>
            <a:r>
              <a:rPr lang="ru-RU" dirty="0" smtClean="0"/>
              <a:t>. «Да неужто ты воображаешь, что каждый штат в природе такого же цвета, как на карте»,- возражал Том </a:t>
            </a:r>
            <a:r>
              <a:rPr lang="ru-RU" dirty="0" err="1" smtClean="0"/>
              <a:t>Сойер</a:t>
            </a:r>
            <a:r>
              <a:rPr lang="ru-RU" dirty="0" smtClean="0"/>
              <a:t>.</a:t>
            </a:r>
          </a:p>
          <a:p>
            <a:r>
              <a:rPr lang="ru-RU" u="sng" dirty="0" smtClean="0"/>
              <a:t>Какой картой пользовались путешественники?  Какой правильнее было бы пользоваться?</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864096"/>
          </a:xfrm>
        </p:spPr>
        <p:txBody>
          <a:bodyPr>
            <a:noAutofit/>
          </a:bodyPr>
          <a:lstStyle/>
          <a:p>
            <a:r>
              <a:rPr lang="ru-RU" sz="3200" b="1" i="1" dirty="0" smtClean="0"/>
              <a:t>Включите воображение:</a:t>
            </a:r>
            <a:endParaRPr lang="ru-RU" sz="3200" b="1" i="1" dirty="0"/>
          </a:p>
        </p:txBody>
      </p:sp>
      <p:sp>
        <p:nvSpPr>
          <p:cNvPr id="6145" name="Rectangle 1"/>
          <p:cNvSpPr>
            <a:spLocks noChangeArrowheads="1"/>
          </p:cNvSpPr>
          <p:nvPr/>
        </p:nvSpPr>
        <p:spPr bwMode="auto">
          <a:xfrm>
            <a:off x="0" y="1177008"/>
            <a:ext cx="9144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u-RU" sz="2000" dirty="0" smtClean="0"/>
              <a:t> </a:t>
            </a:r>
            <a:r>
              <a:rPr lang="ru-RU" sz="2000" b="1" dirty="0" smtClean="0"/>
              <a:t>Пример:</a:t>
            </a:r>
          </a:p>
          <a:p>
            <a:pPr lvl="0"/>
            <a:endParaRPr lang="ru-RU" sz="2000" dirty="0" smtClean="0"/>
          </a:p>
          <a:p>
            <a:pPr lvl="0"/>
            <a:r>
              <a:rPr lang="ru-RU" sz="2000" dirty="0" smtClean="0"/>
              <a:t>Используя физическую и климатическую карты, приведите примеры территорий с благоприятным и неблагоприятным для ведения сельского хозяйства климатом (на любом материке, кроме Антарктиды).</a:t>
            </a:r>
          </a:p>
          <a:p>
            <a:pPr lvl="0"/>
            <a:endParaRPr lang="ru-RU" sz="2000" dirty="0" smtClean="0"/>
          </a:p>
          <a:p>
            <a:pPr lvl="0"/>
            <a:r>
              <a:rPr lang="ru-RU" sz="2000" dirty="0" smtClean="0"/>
              <a:t>Представьте себе, что Вы – существо с неограниченными возможностями влияния на природу Земли, в том числе на климатообразующие факторы. Где на планете Вы хотели бы изменить климатические условия? Что бы вы предприняли, чтобы этого добиться?</a:t>
            </a:r>
          </a:p>
          <a:p>
            <a:pPr lvl="0"/>
            <a:endParaRPr lang="ru-RU" sz="2000" dirty="0" smtClean="0"/>
          </a:p>
          <a:p>
            <a:pPr lvl="0"/>
            <a:r>
              <a:rPr lang="ru-RU" sz="2000" dirty="0" smtClean="0"/>
              <a:t>Предположите, как изменения климата в районе Ваших экспериментов скажутся на климате прилегающих территорий. А на климате планеты?</a:t>
            </a:r>
            <a:endParaRPr lang="ru-RU"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864096"/>
          </a:xfrm>
        </p:spPr>
        <p:txBody>
          <a:bodyPr>
            <a:noAutofit/>
          </a:bodyPr>
          <a:lstStyle/>
          <a:p>
            <a:r>
              <a:rPr lang="ru-RU" sz="3200" b="1" dirty="0" smtClean="0"/>
              <a:t>Творческие задачи (конструирование, моделирование, проектирование) </a:t>
            </a:r>
            <a:endParaRPr lang="ru-RU" sz="3200" dirty="0"/>
          </a:p>
        </p:txBody>
      </p:sp>
      <p:sp>
        <p:nvSpPr>
          <p:cNvPr id="6145" name="Rectangle 1"/>
          <p:cNvSpPr>
            <a:spLocks noChangeArrowheads="1"/>
          </p:cNvSpPr>
          <p:nvPr/>
        </p:nvSpPr>
        <p:spPr bwMode="auto">
          <a:xfrm>
            <a:off x="0" y="1926704"/>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u-RU" sz="2000" dirty="0" smtClean="0"/>
              <a:t> </a:t>
            </a:r>
            <a:r>
              <a:rPr lang="ru-RU" sz="2000" b="1" dirty="0" smtClean="0"/>
              <a:t>Пример:</a:t>
            </a:r>
          </a:p>
          <a:p>
            <a:pPr lvl="0"/>
            <a:endParaRPr lang="ru-RU" sz="2000" dirty="0" smtClean="0"/>
          </a:p>
          <a:p>
            <a:pPr lvl="0"/>
            <a:r>
              <a:rPr lang="ru-RU" sz="2000" dirty="0" smtClean="0"/>
              <a:t>«Проектирование действующей модели вулкана».</a:t>
            </a:r>
          </a:p>
          <a:p>
            <a:pPr lvl="0"/>
            <a:r>
              <a:rPr lang="ru-RU" sz="2000" dirty="0" smtClean="0"/>
              <a:t>«Модель создания гипотетического материка».</a:t>
            </a:r>
          </a:p>
          <a:p>
            <a:pPr lvl="0"/>
            <a:r>
              <a:rPr lang="ru-RU" sz="2000" dirty="0" smtClean="0"/>
              <a:t>«Модель Солнечной системы»</a:t>
            </a:r>
          </a:p>
          <a:p>
            <a:pPr lvl="0"/>
            <a:r>
              <a:rPr lang="ru-RU" sz="2000" dirty="0" smtClean="0"/>
              <a:t>«Модель </a:t>
            </a:r>
            <a:r>
              <a:rPr lang="ru-RU" sz="2000" dirty="0" err="1" smtClean="0"/>
              <a:t>экогорода</a:t>
            </a:r>
            <a:r>
              <a:rPr lang="ru-RU" sz="2000" dirty="0" smtClean="0"/>
              <a:t>» </a:t>
            </a:r>
            <a:endParaRPr lang="ru-RU"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864096"/>
          </a:xfrm>
        </p:spPr>
        <p:txBody>
          <a:bodyPr>
            <a:noAutofit/>
          </a:bodyPr>
          <a:lstStyle/>
          <a:p>
            <a:r>
              <a:rPr lang="ru-RU" sz="3200" i="1" dirty="0" smtClean="0"/>
              <a:t>З</a:t>
            </a:r>
            <a:r>
              <a:rPr lang="ru-RU" sz="3200" b="1" i="1" dirty="0" smtClean="0"/>
              <a:t>адачи с опорой на жизненный опыт</a:t>
            </a:r>
            <a:endParaRPr lang="ru-RU" sz="3200" dirty="0"/>
          </a:p>
        </p:txBody>
      </p:sp>
      <p:sp>
        <p:nvSpPr>
          <p:cNvPr id="6145" name="Rectangle 1"/>
          <p:cNvSpPr>
            <a:spLocks noChangeArrowheads="1"/>
          </p:cNvSpPr>
          <p:nvPr/>
        </p:nvSpPr>
        <p:spPr bwMode="auto">
          <a:xfrm>
            <a:off x="0" y="836712"/>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u-RU" sz="2000" dirty="0" smtClean="0"/>
              <a:t> </a:t>
            </a:r>
            <a:r>
              <a:rPr lang="ru-RU" sz="2000" b="1" dirty="0" smtClean="0"/>
              <a:t>Пример:</a:t>
            </a:r>
          </a:p>
          <a:p>
            <a:pPr lvl="0"/>
            <a:endParaRPr lang="ru-RU" sz="2000" dirty="0" smtClean="0"/>
          </a:p>
          <a:p>
            <a:pPr lvl="0">
              <a:buFont typeface="Arial" pitchFamily="34" charset="0"/>
              <a:buChar char="•"/>
            </a:pPr>
            <a:r>
              <a:rPr lang="ru-RU" sz="2000" dirty="0" smtClean="0"/>
              <a:t>Перед вами план местности. Представьте, что у вас появилась возможность приобрести здесь участок. Где и почему вы бы его выбрали? Для каких целей использовали бы? Как бы преобразовали эту местность? </a:t>
            </a:r>
          </a:p>
          <a:p>
            <a:pPr lvl="0">
              <a:buFont typeface="Arial" pitchFamily="34" charset="0"/>
              <a:buChar char="•"/>
            </a:pPr>
            <a:r>
              <a:rPr lang="ru-RU" sz="2000" dirty="0" smtClean="0"/>
              <a:t>Если вы задумали построить дом у реки, то где вы выберите место для строительства: в пойме или на террасе. Почему?</a:t>
            </a:r>
          </a:p>
          <a:p>
            <a:pPr lvl="0">
              <a:buFont typeface="Arial" pitchFamily="34" charset="0"/>
              <a:buChar char="•"/>
            </a:pPr>
            <a:r>
              <a:rPr lang="ru-RU" sz="2000" dirty="0" smtClean="0"/>
              <a:t>Прочитайте учебный текст и составьте памятку туристу, отправляющемуся в экваториальный лес Амазонки.</a:t>
            </a:r>
            <a:endParaRPr lang="ru-RU" sz="2000" dirty="0"/>
          </a:p>
        </p:txBody>
      </p:sp>
      <p:pic>
        <p:nvPicPr>
          <p:cNvPr id="4" name="Рисунок 3" descr="C:\Users\SGovoruhin\Desktop\сканы Полярная звезда\мой тренажер\8-1.jpg"/>
          <p:cNvPicPr/>
          <p:nvPr/>
        </p:nvPicPr>
        <p:blipFill>
          <a:blip r:embed="rId2" cstate="print">
            <a:lum bright="-10000" contrast="10000"/>
          </a:blip>
          <a:srcRect l="14610" t="24906" r="16072"/>
          <a:stretch>
            <a:fillRect/>
          </a:stretch>
        </p:blipFill>
        <p:spPr bwMode="auto">
          <a:xfrm>
            <a:off x="4716016" y="3501009"/>
            <a:ext cx="4427984" cy="3356992"/>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864096"/>
          </a:xfrm>
        </p:spPr>
        <p:txBody>
          <a:bodyPr>
            <a:noAutofit/>
          </a:bodyPr>
          <a:lstStyle/>
          <a:p>
            <a:r>
              <a:rPr lang="ru-RU" sz="3200" b="1" dirty="0" smtClean="0"/>
              <a:t>Задачи, в основе которых лежит научная гипотеза</a:t>
            </a:r>
            <a:endParaRPr lang="ru-RU" sz="3200" dirty="0"/>
          </a:p>
        </p:txBody>
      </p:sp>
      <p:sp>
        <p:nvSpPr>
          <p:cNvPr id="6145" name="Rectangle 1"/>
          <p:cNvSpPr>
            <a:spLocks noChangeArrowheads="1"/>
          </p:cNvSpPr>
          <p:nvPr/>
        </p:nvSpPr>
        <p:spPr bwMode="auto">
          <a:xfrm>
            <a:off x="0" y="126876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ru-RU" sz="2000" dirty="0" smtClean="0"/>
              <a:t> </a:t>
            </a:r>
            <a:r>
              <a:rPr lang="ru-RU" sz="2000" b="1" dirty="0" smtClean="0"/>
              <a:t>Пример:</a:t>
            </a:r>
          </a:p>
          <a:p>
            <a:pPr lvl="0"/>
            <a:endParaRPr lang="ru-RU" sz="2000" dirty="0" smtClean="0"/>
          </a:p>
          <a:p>
            <a:pPr lvl="0"/>
            <a:r>
              <a:rPr lang="ru-RU" sz="2000" dirty="0" smtClean="0"/>
              <a:t>«Развитие человечества на ближайшую и отдаленную перспективу имеет два прогноза: пессимистический (наступит глобальный ресурсный, экологический, продовольственный кризис) или оптимистический (недра Земли и Мировой океан таят в себе еще </a:t>
            </a:r>
            <a:r>
              <a:rPr lang="ru-RU" sz="2000" dirty="0" err="1" smtClean="0"/>
              <a:t>мнoгo</a:t>
            </a:r>
            <a:r>
              <a:rPr lang="ru-RU" sz="2000" dirty="0" smtClean="0"/>
              <a:t> неиспользованных и не открытых богатств, что на смену традиционным придут новые ресурсы, что НТР поможет улучшить экологическое равновесие между обществом и природой, а современный демографический взрыв - отнюдь не вечное явление)».  </a:t>
            </a:r>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Times New Roman" panose="02020603050405020304" pitchFamily="18" charset="0"/>
                <a:cs typeface="Times New Roman" pitchFamily="18" charset="0"/>
              </a:rPr>
              <a:t>Актуальность. </a:t>
            </a:r>
            <a:endParaRPr lang="ru-RU" dirty="0"/>
          </a:p>
        </p:txBody>
      </p:sp>
      <p:pic>
        <p:nvPicPr>
          <p:cNvPr id="4" name="Рисунок 3"/>
          <p:cNvPicPr/>
          <p:nvPr/>
        </p:nvPicPr>
        <p:blipFill>
          <a:blip r:embed="rId2"/>
          <a:srcRect l="6053" r="38461" b="53938"/>
          <a:stretch>
            <a:fillRect/>
          </a:stretch>
        </p:blipFill>
        <p:spPr bwMode="auto">
          <a:xfrm>
            <a:off x="571472" y="357166"/>
            <a:ext cx="1133475" cy="1095375"/>
          </a:xfrm>
          <a:prstGeom prst="rect">
            <a:avLst/>
          </a:prstGeom>
          <a:noFill/>
          <a:ln w="9525">
            <a:noFill/>
            <a:miter lim="800000"/>
            <a:headEnd/>
            <a:tailEnd/>
          </a:ln>
        </p:spPr>
      </p:pic>
      <p:pic>
        <p:nvPicPr>
          <p:cNvPr id="10242" name="Picture 2" descr="https://radio-sgom.ru/wp-content/uploads/8/f/8/8f87f091904cc107d2ff7fbcdddafb84.jpeg"/>
          <p:cNvPicPr>
            <a:picLocks noChangeAspect="1" noChangeArrowheads="1"/>
          </p:cNvPicPr>
          <p:nvPr/>
        </p:nvPicPr>
        <p:blipFill>
          <a:blip r:embed="rId3" cstate="print"/>
          <a:srcRect/>
          <a:stretch>
            <a:fillRect/>
          </a:stretch>
        </p:blipFill>
        <p:spPr bwMode="auto">
          <a:xfrm>
            <a:off x="2123728" y="1412776"/>
            <a:ext cx="6121499" cy="469695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sh11kansk.ucoz.ru/papka2/20-21/financovaja/f5a5b7ae9a2f604fb40a931fa4c19e76.jpg"/>
          <p:cNvPicPr>
            <a:picLocks noChangeAspect="1" noChangeArrowheads="1"/>
          </p:cNvPicPr>
          <p:nvPr/>
        </p:nvPicPr>
        <p:blipFill>
          <a:blip r:embed="rId2" cstate="print"/>
          <a:srcRect/>
          <a:stretch>
            <a:fillRect/>
          </a:stretch>
        </p:blipFill>
        <p:spPr bwMode="auto">
          <a:xfrm>
            <a:off x="2843808" y="1700808"/>
            <a:ext cx="3847365" cy="3275805"/>
          </a:xfrm>
          <a:prstGeom prst="rect">
            <a:avLst/>
          </a:prstGeom>
          <a:noFill/>
        </p:spPr>
      </p:pic>
      <p:sp>
        <p:nvSpPr>
          <p:cNvPr id="6" name="Прямоугольник 5"/>
          <p:cNvSpPr/>
          <p:nvPr/>
        </p:nvSpPr>
        <p:spPr>
          <a:xfrm>
            <a:off x="179512" y="260648"/>
            <a:ext cx="3744416"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2000" b="1" dirty="0" smtClean="0"/>
              <a:t>НОСИТЬ ПРАКТИКО-ОРИЕНТИРОВАННЫЙ ХАРАКТЕР</a:t>
            </a:r>
          </a:p>
          <a:p>
            <a:pPr algn="ctr"/>
            <a:endParaRPr lang="ru-RU" sz="2000" b="1" dirty="0"/>
          </a:p>
        </p:txBody>
      </p:sp>
      <p:sp>
        <p:nvSpPr>
          <p:cNvPr id="10" name="Прямоугольник 9"/>
          <p:cNvSpPr/>
          <p:nvPr/>
        </p:nvSpPr>
        <p:spPr>
          <a:xfrm>
            <a:off x="5220072" y="260648"/>
            <a:ext cx="3744416"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2000" b="1" dirty="0" smtClean="0"/>
              <a:t>БЫТЬ СВЯЗАНЫ С ЖИЗНЕННЫМИ СИТУАЦИЯМИ</a:t>
            </a:r>
          </a:p>
          <a:p>
            <a:pPr algn="ctr"/>
            <a:endParaRPr lang="ru-RU" dirty="0"/>
          </a:p>
        </p:txBody>
      </p:sp>
      <p:sp>
        <p:nvSpPr>
          <p:cNvPr id="11" name="Прямоугольник 10"/>
          <p:cNvSpPr/>
          <p:nvPr/>
        </p:nvSpPr>
        <p:spPr>
          <a:xfrm>
            <a:off x="179512" y="4725144"/>
            <a:ext cx="3744416"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2000" b="1" dirty="0" smtClean="0"/>
              <a:t>В ЗАДАНИЯХ ДОЛЖНА ПРИСУТСТВОВАТЬ НАУЧНОСТЬ</a:t>
            </a:r>
          </a:p>
          <a:p>
            <a:pPr algn="ctr"/>
            <a:endParaRPr lang="ru-RU" dirty="0"/>
          </a:p>
        </p:txBody>
      </p:sp>
      <p:sp>
        <p:nvSpPr>
          <p:cNvPr id="12" name="Прямоугольник 11"/>
          <p:cNvSpPr/>
          <p:nvPr/>
        </p:nvSpPr>
        <p:spPr>
          <a:xfrm>
            <a:off x="5220072" y="4725144"/>
            <a:ext cx="3744416"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2000" b="1" dirty="0" smtClean="0"/>
              <a:t>В ЗАДАНИИ ДОЛЖНА ПРИСУТСТВОВАТЬ ПРОБЛЕМА</a:t>
            </a:r>
          </a:p>
          <a:p>
            <a:pPr algn="ct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rcRect l="6053" r="38461" b="53938"/>
          <a:stretch>
            <a:fillRect/>
          </a:stretch>
        </p:blipFill>
        <p:spPr bwMode="auto">
          <a:xfrm>
            <a:off x="571472" y="357166"/>
            <a:ext cx="1133475" cy="1095375"/>
          </a:xfrm>
          <a:prstGeom prst="rect">
            <a:avLst/>
          </a:prstGeom>
          <a:noFill/>
          <a:ln w="9525">
            <a:noFill/>
            <a:miter lim="800000"/>
            <a:headEnd/>
            <a:tailEnd/>
          </a:ln>
        </p:spPr>
      </p:pic>
      <p:sp>
        <p:nvSpPr>
          <p:cNvPr id="7" name="Заголовок 1"/>
          <p:cNvSpPr>
            <a:spLocks noGrp="1"/>
          </p:cNvSpPr>
          <p:nvPr>
            <p:ph type="title"/>
          </p:nvPr>
        </p:nvSpPr>
        <p:spPr>
          <a:xfrm>
            <a:off x="457200" y="274638"/>
            <a:ext cx="8229600" cy="1143000"/>
          </a:xfrm>
        </p:spPr>
        <p:txBody>
          <a:bodyPr/>
          <a:lstStyle/>
          <a:p>
            <a:r>
              <a:rPr lang="ru-RU" b="1" dirty="0" smtClean="0">
                <a:latin typeface="Times New Roman" panose="02020603050405020304" pitchFamily="18" charset="0"/>
                <a:cs typeface="Times New Roman" pitchFamily="18" charset="0"/>
              </a:rPr>
              <a:t>Новые профессии</a:t>
            </a:r>
            <a:endParaRPr lang="ru-RU" dirty="0"/>
          </a:p>
        </p:txBody>
      </p:sp>
      <p:sp>
        <p:nvSpPr>
          <p:cNvPr id="8" name="Прямоугольник 7"/>
          <p:cNvSpPr/>
          <p:nvPr/>
        </p:nvSpPr>
        <p:spPr>
          <a:xfrm>
            <a:off x="539552" y="1556792"/>
            <a:ext cx="8064896" cy="3477875"/>
          </a:xfrm>
          <a:prstGeom prst="rect">
            <a:avLst/>
          </a:prstGeom>
        </p:spPr>
        <p:txBody>
          <a:bodyPr wrap="square">
            <a:spAutoFit/>
          </a:bodyPr>
          <a:lstStyle/>
          <a:p>
            <a:pPr>
              <a:buFont typeface="Arial" pitchFamily="34" charset="0"/>
              <a:buChar char="•"/>
            </a:pPr>
            <a:r>
              <a:rPr lang="ru-RU" sz="2000" dirty="0" smtClean="0"/>
              <a:t>   </a:t>
            </a:r>
            <a:r>
              <a:rPr lang="ru-RU" sz="2000" b="1" dirty="0" smtClean="0"/>
              <a:t>Разработчик образовательных траекторий </a:t>
            </a:r>
            <a:r>
              <a:rPr lang="ru-RU" sz="2000" dirty="0" smtClean="0"/>
              <a:t>- профессионал, создающий «маршрут» обучения новых специалистов из курсов, предлагаемых образовательными </a:t>
            </a:r>
            <a:r>
              <a:rPr lang="ru-RU" sz="2000" dirty="0" err="1" smtClean="0"/>
              <a:t>учpeждeниями</a:t>
            </a:r>
            <a:r>
              <a:rPr lang="ru-RU" sz="2000" dirty="0" smtClean="0"/>
              <a:t>, в том числе доступных </a:t>
            </a:r>
            <a:r>
              <a:rPr lang="ru-RU" sz="2000" dirty="0" err="1" smtClean="0"/>
              <a:t>онлайн</a:t>
            </a:r>
            <a:r>
              <a:rPr lang="ru-RU" sz="2000" dirty="0" smtClean="0"/>
              <a:t>, а также тренажеров, симуляторов, стажировок и др., на их основе разрабатывающий образовательный трек с учетом </a:t>
            </a:r>
            <a:r>
              <a:rPr lang="ru-RU" sz="2000" dirty="0" err="1" smtClean="0"/>
              <a:t>психотипа</a:t>
            </a:r>
            <a:r>
              <a:rPr lang="ru-RU" sz="2000" dirty="0" smtClean="0"/>
              <a:t>, способностей и целей отдельного человека. </a:t>
            </a:r>
            <a:endParaRPr lang="ru-RU" sz="2000" dirty="0" smtClean="0"/>
          </a:p>
          <a:p>
            <a:endParaRPr lang="ru-RU" sz="2000" dirty="0" smtClean="0"/>
          </a:p>
          <a:p>
            <a:pPr>
              <a:buFont typeface="Arial" pitchFamily="34" charset="0"/>
              <a:buChar char="•"/>
            </a:pPr>
            <a:r>
              <a:rPr lang="ru-RU" sz="2000" dirty="0" smtClean="0"/>
              <a:t>    </a:t>
            </a:r>
            <a:r>
              <a:rPr lang="ru-RU" sz="2000" b="1" dirty="0" smtClean="0"/>
              <a:t>тренер по </a:t>
            </a:r>
            <a:r>
              <a:rPr lang="ru-RU" sz="2000" b="1" dirty="0" err="1" smtClean="0"/>
              <a:t>майнд-фитнесу</a:t>
            </a:r>
            <a:r>
              <a:rPr lang="ru-RU" sz="2000" b="1" dirty="0" smtClean="0"/>
              <a:t> </a:t>
            </a:r>
            <a:r>
              <a:rPr lang="ru-RU" sz="2000" dirty="0" smtClean="0"/>
              <a:t>- специалист, который разрабатывает программы развития индивидуальных когнитивных навыков (например, память, концентрация внимания, скорость чтения, устный счет  др.).</a:t>
            </a:r>
            <a:endParaRPr lang="ru-RU"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395536" y="980728"/>
            <a:ext cx="8363272" cy="4464496"/>
          </a:xfrm>
        </p:spPr>
        <p:txBody>
          <a:bodyPr>
            <a:normAutofit/>
          </a:bodyPr>
          <a:lstStyle/>
          <a:p>
            <a:pPr marL="0" indent="0">
              <a:buFont typeface="Wingdings" pitchFamily="2" charset="2"/>
              <a:buChar char="ü"/>
            </a:pPr>
            <a:r>
              <a:rPr lang="ru-RU" sz="2400" dirty="0" smtClean="0"/>
              <a:t>Системное мышление, </a:t>
            </a:r>
          </a:p>
          <a:p>
            <a:pPr marL="0" indent="0">
              <a:buFont typeface="Wingdings" pitchFamily="2" charset="2"/>
              <a:buChar char="ü"/>
            </a:pPr>
            <a:r>
              <a:rPr lang="ru-RU" sz="2400" dirty="0" smtClean="0"/>
              <a:t>межотраслевая коммуникация, </a:t>
            </a:r>
          </a:p>
          <a:p>
            <a:pPr marL="0" indent="0">
              <a:buFont typeface="Wingdings" pitchFamily="2" charset="2"/>
              <a:buChar char="ü"/>
            </a:pPr>
            <a:r>
              <a:rPr lang="ru-RU" sz="2400" dirty="0" smtClean="0"/>
              <a:t>управление проектами, </a:t>
            </a:r>
          </a:p>
          <a:p>
            <a:pPr marL="0" indent="0">
              <a:buFont typeface="Wingdings" pitchFamily="2" charset="2"/>
              <a:buChar char="ü"/>
            </a:pPr>
            <a:r>
              <a:rPr lang="ru-RU" sz="2400" dirty="0" smtClean="0"/>
              <a:t>бережливое производство, </a:t>
            </a:r>
          </a:p>
          <a:p>
            <a:pPr marL="0" indent="0">
              <a:buFont typeface="Wingdings" pitchFamily="2" charset="2"/>
              <a:buChar char="ü"/>
            </a:pPr>
            <a:r>
              <a:rPr lang="ru-RU" sz="2400" dirty="0" err="1" smtClean="0"/>
              <a:t>клиентоориентированность</a:t>
            </a:r>
            <a:r>
              <a:rPr lang="ru-RU" sz="2400" dirty="0" smtClean="0"/>
              <a:t>, </a:t>
            </a:r>
          </a:p>
          <a:p>
            <a:pPr marL="0" indent="0">
              <a:buFont typeface="Wingdings" pitchFamily="2" charset="2"/>
              <a:buChar char="ü"/>
            </a:pPr>
            <a:r>
              <a:rPr lang="ru-RU" sz="2400" dirty="0" err="1" smtClean="0"/>
              <a:t>мультиязычность</a:t>
            </a:r>
            <a:r>
              <a:rPr lang="ru-RU" sz="2400" dirty="0" smtClean="0"/>
              <a:t> и </a:t>
            </a:r>
            <a:r>
              <a:rPr lang="ru-RU" sz="2400" dirty="0" err="1" smtClean="0"/>
              <a:t>мультикультурность</a:t>
            </a:r>
            <a:r>
              <a:rPr lang="ru-RU" sz="2400" dirty="0" smtClean="0"/>
              <a:t>, </a:t>
            </a:r>
          </a:p>
          <a:p>
            <a:pPr marL="0" indent="0">
              <a:buFont typeface="Wingdings" pitchFamily="2" charset="2"/>
              <a:buChar char="ü"/>
            </a:pPr>
            <a:r>
              <a:rPr lang="ru-RU" sz="2400" dirty="0" smtClean="0"/>
              <a:t>работа с людьми, </a:t>
            </a:r>
          </a:p>
          <a:p>
            <a:pPr marL="0" indent="0">
              <a:buFont typeface="Wingdings" pitchFamily="2" charset="2"/>
              <a:buChar char="ü"/>
            </a:pPr>
            <a:r>
              <a:rPr lang="ru-RU" sz="2400" dirty="0" smtClean="0"/>
              <a:t>работа в условиях неопределенности, </a:t>
            </a:r>
          </a:p>
          <a:p>
            <a:pPr marL="0" indent="0">
              <a:buFont typeface="Wingdings" pitchFamily="2" charset="2"/>
              <a:buChar char="ü"/>
            </a:pPr>
            <a:r>
              <a:rPr lang="ru-RU" sz="2400" dirty="0" smtClean="0"/>
              <a:t>навыки художественного творчества. </a:t>
            </a:r>
            <a:endParaRPr lang="ru-RU"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nvGraphicFramePr>
        <p:xfrm>
          <a:off x="0" y="0"/>
          <a:ext cx="8964488"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640960" cy="792088"/>
          </a:xfrm>
        </p:spPr>
        <p:txBody>
          <a:bodyPr>
            <a:normAutofit fontScale="90000"/>
          </a:bodyPr>
          <a:lstStyle/>
          <a:p>
            <a:pPr lvl="1" algn="ctr"/>
            <a:r>
              <a:rPr lang="ru-RU" dirty="0" smtClean="0"/>
              <a:t/>
            </a:r>
            <a:br>
              <a:rPr lang="ru-RU" dirty="0" smtClean="0"/>
            </a:br>
            <a:r>
              <a:rPr lang="ru-RU" sz="3600" b="1" dirty="0"/>
              <a:t>В чем сущность понятия «функциональная грамотность»</a:t>
            </a:r>
            <a:br>
              <a:rPr lang="ru-RU" sz="3600" b="1" dirty="0"/>
            </a:br>
            <a:endParaRPr lang="ru-RU" sz="4400" dirty="0"/>
          </a:p>
        </p:txBody>
      </p:sp>
      <p:sp>
        <p:nvSpPr>
          <p:cNvPr id="3" name="Содержимое 2"/>
          <p:cNvSpPr>
            <a:spLocks noGrp="1"/>
          </p:cNvSpPr>
          <p:nvPr>
            <p:ph idx="1"/>
          </p:nvPr>
        </p:nvSpPr>
        <p:spPr/>
        <p:txBody>
          <a:bodyPr>
            <a:normAutofit/>
          </a:bodyPr>
          <a:lstStyle/>
          <a:p>
            <a:pPr marL="0" indent="0">
              <a:buNone/>
            </a:pPr>
            <a:r>
              <a:rPr lang="ru-RU" dirty="0" smtClean="0"/>
              <a:t/>
            </a:r>
            <a:br>
              <a:rPr lang="ru-RU" dirty="0" smtClean="0"/>
            </a:br>
            <a:endParaRPr lang="ru-RU" dirty="0"/>
          </a:p>
        </p:txBody>
      </p:sp>
      <p:sp>
        <p:nvSpPr>
          <p:cNvPr id="10" name="TextBox 9"/>
          <p:cNvSpPr txBox="1"/>
          <p:nvPr/>
        </p:nvSpPr>
        <p:spPr>
          <a:xfrm>
            <a:off x="0" y="1700808"/>
            <a:ext cx="9144000" cy="1631216"/>
          </a:xfrm>
          <a:prstGeom prst="rect">
            <a:avLst/>
          </a:prstGeom>
          <a:noFill/>
        </p:spPr>
        <p:txBody>
          <a:bodyPr wrap="square" rtlCol="0">
            <a:spAutoFit/>
          </a:bodyPr>
          <a:lstStyle/>
          <a:p>
            <a:r>
              <a:rPr lang="ru-RU" sz="2000" dirty="0" smtClean="0"/>
              <a:t>«Функционально грамотный человек — это человек, который способен использовать все постоянно приобретаемые в течение жизни знания, умения и навыки для решения максимально широкого диапазона жизненных задач в различных сферах человеческой деятельности, общения и социальных отношений». Леонтьев А.А.</a:t>
            </a:r>
            <a:endParaRPr lang="ru-RU"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640960" cy="792088"/>
          </a:xfrm>
        </p:spPr>
        <p:txBody>
          <a:bodyPr>
            <a:normAutofit fontScale="90000"/>
          </a:bodyPr>
          <a:lstStyle/>
          <a:p>
            <a:pPr lvl="1" algn="ctr"/>
            <a:r>
              <a:rPr lang="ru-RU" dirty="0" smtClean="0"/>
              <a:t/>
            </a:r>
            <a:br>
              <a:rPr lang="ru-RU" dirty="0" smtClean="0"/>
            </a:br>
            <a:r>
              <a:rPr lang="ru-RU" sz="3600" b="1" dirty="0"/>
              <a:t>В чем сущность понятия «функциональная грамотность»</a:t>
            </a:r>
            <a:br>
              <a:rPr lang="ru-RU" sz="3600" b="1" dirty="0"/>
            </a:br>
            <a:endParaRPr lang="ru-RU" sz="4400" dirty="0"/>
          </a:p>
        </p:txBody>
      </p:sp>
      <p:sp>
        <p:nvSpPr>
          <p:cNvPr id="3" name="Содержимое 2"/>
          <p:cNvSpPr>
            <a:spLocks noGrp="1"/>
          </p:cNvSpPr>
          <p:nvPr>
            <p:ph idx="1"/>
          </p:nvPr>
        </p:nvSpPr>
        <p:spPr/>
        <p:txBody>
          <a:bodyPr>
            <a:normAutofit/>
          </a:bodyPr>
          <a:lstStyle/>
          <a:p>
            <a:pPr marL="0" indent="0">
              <a:buNone/>
            </a:pPr>
            <a:r>
              <a:rPr lang="ru-RU" dirty="0" smtClean="0"/>
              <a:t/>
            </a:r>
            <a:br>
              <a:rPr lang="ru-RU" dirty="0" smtClean="0"/>
            </a:br>
            <a:endParaRPr lang="ru-RU" dirty="0"/>
          </a:p>
        </p:txBody>
      </p:sp>
      <p:sp>
        <p:nvSpPr>
          <p:cNvPr id="10" name="TextBox 9"/>
          <p:cNvSpPr txBox="1"/>
          <p:nvPr/>
        </p:nvSpPr>
        <p:spPr>
          <a:xfrm>
            <a:off x="0" y="1700808"/>
            <a:ext cx="9144000" cy="1569660"/>
          </a:xfrm>
          <a:prstGeom prst="rect">
            <a:avLst/>
          </a:prstGeom>
          <a:noFill/>
        </p:spPr>
        <p:txBody>
          <a:bodyPr wrap="square" rtlCol="0">
            <a:spAutoFit/>
          </a:bodyPr>
          <a:lstStyle/>
          <a:p>
            <a:r>
              <a:rPr lang="ru-RU" sz="2400" dirty="0" err="1" smtClean="0"/>
              <a:t>Естественно-научная</a:t>
            </a:r>
            <a:r>
              <a:rPr lang="ru-RU" sz="2400" dirty="0" smtClean="0"/>
              <a:t> </a:t>
            </a:r>
            <a:r>
              <a:rPr lang="ru-RU" sz="2400" dirty="0" smtClean="0"/>
              <a:t>грамотность – это способность человека занимать активную гражданскую позицию по вопросам, связанным с естественными науками, и его готовность интересоваться естественнонаучными идеями. </a:t>
            </a:r>
            <a:endParaRPr lang="ru-RU" sz="2400" dirty="0"/>
          </a:p>
        </p:txBody>
      </p:sp>
      <p:sp>
        <p:nvSpPr>
          <p:cNvPr id="24577" name="Rectangle 1"/>
          <p:cNvSpPr>
            <a:spLocks noChangeArrowheads="1"/>
          </p:cNvSpPr>
          <p:nvPr/>
        </p:nvSpPr>
        <p:spPr bwMode="auto">
          <a:xfrm>
            <a:off x="0" y="398474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549275"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научно объяснять явления,</a:t>
            </a:r>
            <a:endParaRPr kumimoji="0" lang="ru-RU"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49275"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оценивать и планировать научные исследования,</a:t>
            </a:r>
            <a:endParaRPr kumimoji="0" lang="ru-RU"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49275" algn="l"/>
              </a:tabLst>
            </a:pPr>
            <a:r>
              <a:rPr kumimoji="0" lang="ru-RU"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научно интерпретировать данные и доказательства.</a:t>
            </a:r>
            <a:endParaRPr kumimoji="0" lang="ru-RU" sz="3200" b="0" i="0" u="none" strike="noStrike" cap="none" normalizeH="0" baseline="0" dirty="0" smtClean="0">
              <a:ln>
                <a:noFill/>
              </a:ln>
              <a:solidFill>
                <a:schemeClr val="tx1"/>
              </a:solidFill>
              <a:effectLst/>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864096"/>
          </a:xfrm>
        </p:spPr>
        <p:txBody>
          <a:bodyPr>
            <a:noAutofit/>
          </a:bodyPr>
          <a:lstStyle/>
          <a:p>
            <a:r>
              <a:rPr lang="ru-RU" sz="3200" b="1" i="1" dirty="0" smtClean="0"/>
              <a:t>На формирование знания учебного материала использую следующие задания:</a:t>
            </a:r>
            <a:endParaRPr lang="ru-RU" sz="3200" b="1" i="1" dirty="0"/>
          </a:p>
        </p:txBody>
      </p:sp>
      <p:sp>
        <p:nvSpPr>
          <p:cNvPr id="6145" name="Rectangle 1"/>
          <p:cNvSpPr>
            <a:spLocks noChangeArrowheads="1"/>
          </p:cNvSpPr>
          <p:nvPr/>
        </p:nvSpPr>
        <p:spPr bwMode="auto">
          <a:xfrm>
            <a:off x="359024" y="1556792"/>
            <a:ext cx="853345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ru-RU" sz="2000" dirty="0" smtClean="0"/>
              <a:t>   </a:t>
            </a:r>
            <a:r>
              <a:rPr lang="ru-RU" sz="2400" dirty="0" smtClean="0"/>
              <a:t>Определите, истинно или ложно данное утверждение </a:t>
            </a:r>
          </a:p>
          <a:p>
            <a:pPr lvl="0"/>
            <a:endParaRPr lang="ru-RU" sz="2400" dirty="0" smtClean="0"/>
          </a:p>
          <a:p>
            <a:pPr lvl="0">
              <a:buFont typeface="Arial" pitchFamily="34" charset="0"/>
              <a:buChar char="•"/>
            </a:pPr>
            <a:r>
              <a:rPr lang="ru-RU" sz="2400" dirty="0" smtClean="0"/>
              <a:t>   Найдите в тексте ключевые слова (</a:t>
            </a:r>
            <a:r>
              <a:rPr lang="ru-RU" sz="2400" dirty="0" err="1" smtClean="0"/>
              <a:t>слова</a:t>
            </a:r>
            <a:r>
              <a:rPr lang="ru-RU" sz="2400" dirty="0" smtClean="0"/>
              <a:t> – ориентиры)</a:t>
            </a:r>
          </a:p>
          <a:p>
            <a:pPr lvl="0"/>
            <a:endParaRPr lang="ru-RU" sz="2400" dirty="0" smtClean="0"/>
          </a:p>
          <a:p>
            <a:pPr lvl="0">
              <a:buFont typeface="Arial" pitchFamily="34" charset="0"/>
              <a:buChar char="•"/>
            </a:pPr>
            <a:r>
              <a:rPr lang="ru-RU" sz="2400" dirty="0" smtClean="0"/>
              <a:t>   Разбейте текст на смысловые части и дайте заголовок каждой из них</a:t>
            </a:r>
          </a:p>
          <a:p>
            <a:pPr lvl="0"/>
            <a:endParaRPr lang="ru-RU" sz="2400" dirty="0" smtClean="0"/>
          </a:p>
          <a:p>
            <a:pPr lvl="0">
              <a:buFont typeface="Arial" pitchFamily="34" charset="0"/>
              <a:buChar char="•"/>
            </a:pPr>
            <a:r>
              <a:rPr lang="ru-RU" sz="2400" dirty="0" smtClean="0"/>
              <a:t>   Найдите в тексте возможные ошибки</a:t>
            </a:r>
          </a:p>
          <a:p>
            <a:pPr lvl="0"/>
            <a:endParaRPr lang="ru-RU" sz="2400" dirty="0" smtClean="0"/>
          </a:p>
          <a:p>
            <a:pPr lvl="0">
              <a:buFont typeface="Arial" pitchFamily="34" charset="0"/>
              <a:buChar char="•"/>
            </a:pPr>
            <a:r>
              <a:rPr lang="ru-RU" sz="2400" dirty="0" smtClean="0"/>
              <a:t>   Найдите дополнительный материал к данному тексту по теме в популярной литературе, энциклопедии.</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620688"/>
            <a:ext cx="91440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93725" algn="l"/>
              </a:tabLst>
            </a:pPr>
            <a:r>
              <a:rPr kumimoji="0" lang="ru-RU"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 </a:t>
            </a:r>
          </a:p>
          <a:p>
            <a:pPr marL="0" marR="0" lvl="0" indent="0" algn="l" defTabSz="914400" rtl="0" eaLnBrk="1" fontAlgn="base" latinLnBrk="0" hangingPunct="1">
              <a:lnSpc>
                <a:spcPct val="100000"/>
              </a:lnSpc>
              <a:spcBef>
                <a:spcPct val="0"/>
              </a:spcBef>
              <a:spcAft>
                <a:spcPct val="0"/>
              </a:spcAft>
              <a:buClrTx/>
              <a:buSzTx/>
              <a:buFontTx/>
              <a:buNone/>
              <a:tabLst>
                <a:tab pos="593725" algn="l"/>
              </a:tabLst>
            </a:pPr>
            <a:endParaRPr lang="ru-RU" sz="24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593725" algn="l"/>
              </a:tabLst>
            </a:pPr>
            <a:r>
              <a:rPr kumimoji="0" lang="ru-RU"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Определите, истинно или ложно данное</a:t>
            </a:r>
            <a:r>
              <a:rPr kumimoji="0" lang="ru-RU" sz="2400"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ru-RU"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утверждение:</a:t>
            </a:r>
          </a:p>
          <a:p>
            <a:pPr marL="0" marR="0" lvl="0" indent="0" algn="l" defTabSz="914400" rtl="0" eaLnBrk="1" fontAlgn="base" latinLnBrk="0" hangingPunct="1">
              <a:lnSpc>
                <a:spcPct val="100000"/>
              </a:lnSpc>
              <a:spcBef>
                <a:spcPct val="0"/>
              </a:spcBef>
              <a:spcAft>
                <a:spcPct val="0"/>
              </a:spcAft>
              <a:buClrTx/>
              <a:buSzTx/>
              <a:buFontTx/>
              <a:buNone/>
              <a:tabLst>
                <a:tab pos="593725" algn="l"/>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93725"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Коренные жители Ю. Америки – индейцы.</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93725"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Ю. Америке находилось могущественное государство инков с развитым хозяйством и культурой.</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93725"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Большинство населения Ю. Америки говорит на английском языке.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93725"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 территории Ю. Америки много стран, как и в Африке.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93725" algn="l"/>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Потомки от браков европейцев и индейцев – мулаты.</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1168</TotalTime>
  <Words>1132</Words>
  <Application>Microsoft Office PowerPoint</Application>
  <PresentationFormat>Экран (4:3)</PresentationFormat>
  <Paragraphs>141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Министерство образования и науки Архангельской области Государственное бюджетное профессиональное образовательное учреждение Архангельской области «Архангельский педагогический колледж»      Естественно-научная грамотность на уроках географии </vt:lpstr>
      <vt:lpstr>Актуальность. </vt:lpstr>
      <vt:lpstr>Новые профессии</vt:lpstr>
      <vt:lpstr>Слайд 4</vt:lpstr>
      <vt:lpstr>Слайд 5</vt:lpstr>
      <vt:lpstr> В чем сущность понятия «функциональная грамотность» </vt:lpstr>
      <vt:lpstr> В чем сущность понятия «функциональная грамотность» </vt:lpstr>
      <vt:lpstr>На формирование знания учебного материала использую следующие задания:</vt:lpstr>
      <vt:lpstr>Слайд 9</vt:lpstr>
      <vt:lpstr>На формирование понимания изучаемого материала целесообразно давать следующие задания:</vt:lpstr>
      <vt:lpstr>Слайд 11</vt:lpstr>
      <vt:lpstr>Слайд 12</vt:lpstr>
      <vt:lpstr>На формирование умений и навыков применяю такие задания:</vt:lpstr>
      <vt:lpstr>Слайд 14</vt:lpstr>
      <vt:lpstr>Слайд 15</vt:lpstr>
      <vt:lpstr>Включите воображение:</vt:lpstr>
      <vt:lpstr>Творческие задачи (конструирование, моделирование, проектирование) </vt:lpstr>
      <vt:lpstr>Задачи с опорой на жизненный опыт</vt:lpstr>
      <vt:lpstr>Задачи, в основе которых лежит научная гипотеза</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образования и науки Архангельской области Государственное бюджетное профессиональное образовательное учреждение Архангельской области «Архангельский педагогический колледж»       ВЫПУСКНАЯ  КВАЛИФИКАЦИОННАЯ  РАБОТА ТЕМА: «………………………………………..»</dc:title>
  <dc:creator>informcenter</dc:creator>
  <cp:lastModifiedBy>Uzer</cp:lastModifiedBy>
  <cp:revision>67</cp:revision>
  <dcterms:modified xsi:type="dcterms:W3CDTF">2022-12-13T18:53:09Z</dcterms:modified>
</cp:coreProperties>
</file>