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0" r:id="rId16"/>
    <p:sldId id="279" r:id="rId17"/>
    <p:sldId id="272" r:id="rId18"/>
    <p:sldId id="280" r:id="rId19"/>
    <p:sldId id="281" r:id="rId20"/>
    <p:sldId id="282" r:id="rId21"/>
    <p:sldId id="273" r:id="rId22"/>
    <p:sldId id="277" r:id="rId23"/>
    <p:sldId id="275" r:id="rId24"/>
    <p:sldId id="278" r:id="rId25"/>
    <p:sldId id="276" r:id="rId26"/>
    <p:sldId id="283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F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95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5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8640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157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3278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696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177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4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3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6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60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67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63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59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96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47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F5AFB-B597-43C5-BCA7-F3CAC5C6649F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B39470-5B10-47F5-B067-C010F13A1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58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Естественно-научная грамотность обучающихся ПОО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Спехина</a:t>
            </a:r>
            <a:r>
              <a:rPr lang="ru-RU" dirty="0" smtClean="0"/>
              <a:t> Ю.А., </a:t>
            </a:r>
          </a:p>
          <a:p>
            <a:pPr algn="r"/>
            <a:r>
              <a:rPr lang="ru-RU" dirty="0" smtClean="0"/>
              <a:t>руководитель по ИМР, Почетный работник СПО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934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162" y="335875"/>
            <a:ext cx="9715569" cy="7474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Преемственность ФГОС ООО и ФГОС СОО в части ФГ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3365" y="1739348"/>
            <a:ext cx="10913165" cy="49397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 35.2</a:t>
            </a:r>
            <a:r>
              <a:rPr lang="ru-RU" dirty="0"/>
              <a:t>. В целях обеспечения реализации программы основного общего образования в Организации для участников образовательных отношений должны создаваться условия, </a:t>
            </a:r>
            <a:r>
              <a:rPr lang="ru-RU" dirty="0" smtClean="0"/>
              <a:t>обеспечивающие возможность:</a:t>
            </a:r>
          </a:p>
          <a:p>
            <a:r>
              <a:rPr lang="ru-RU" dirty="0" smtClean="0"/>
              <a:t>……</a:t>
            </a:r>
          </a:p>
          <a:p>
            <a:r>
              <a:rPr lang="ru-RU" b="1" dirty="0"/>
              <a:t>формирования функциональной грамотности обучающихся (способности решать учебные задачи и жизненные проблемные ситуации на основе сформированных предметных, </a:t>
            </a:r>
            <a:r>
              <a:rPr lang="ru-RU" b="1" dirty="0" err="1"/>
              <a:t>метапредметных</a:t>
            </a:r>
            <a:r>
              <a:rPr lang="ru-RU" b="1" dirty="0"/>
              <a:t> и универсальных способов деятельности), включающей овладение ключевыми компетенциями, составляющими основу дальнейшего успешного образования и ориентации в мире профессий;</a:t>
            </a:r>
          </a:p>
          <a:p>
            <a:r>
              <a:rPr lang="ru-RU" dirty="0"/>
              <a:t>формирования у обучающихся </a:t>
            </a:r>
            <a:r>
              <a:rPr lang="ru-RU" b="1" dirty="0"/>
              <a:t>экологической грамотности</a:t>
            </a:r>
            <a:r>
              <a:rPr lang="ru-RU" dirty="0"/>
              <a:t>, навыков здорового и безопасного для человека и окружающей его среды образа жизни</a:t>
            </a:r>
            <a:r>
              <a:rPr lang="ru-RU" dirty="0" smtClean="0"/>
              <a:t>;</a:t>
            </a:r>
          </a:p>
          <a:p>
            <a:r>
              <a:rPr lang="ru-RU" dirty="0"/>
              <a:t>12) владение основами </a:t>
            </a:r>
            <a:r>
              <a:rPr lang="ru-RU" b="1" dirty="0"/>
              <a:t>химической грамотности,</a:t>
            </a:r>
            <a:r>
              <a:rPr lang="ru-RU" dirty="0"/>
              <a:t> включающей умение правильно использовать изученные вещества и материалы (в том числе минеральные удобрения, металлы и сплавы, продукты переработки природных источников углеводородов (угля, природного газа, нефти) в быту, сельском хозяйстве, на производстве;</a:t>
            </a:r>
          </a:p>
          <a:p>
            <a:r>
              <a:rPr lang="ru-RU" dirty="0"/>
              <a:t>17) </a:t>
            </a:r>
            <a:r>
              <a:rPr lang="ru-RU" b="1" dirty="0" err="1"/>
              <a:t>сформированность</a:t>
            </a:r>
            <a:r>
              <a:rPr lang="ru-RU" b="1" dirty="0"/>
              <a:t> основ экологической грамотности</a:t>
            </a:r>
            <a:r>
              <a:rPr lang="ru-RU" dirty="0"/>
              <a:t>: осознание необходимости действий по сохранению биоразнообразия и охране природных экосистем, сохранению и укреплению здоровья человека; умение выбирать целевые установки в своих действиях и поступках по отношению к живой природе, своему здоровью и здоровью окружающих;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54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227" y="208722"/>
            <a:ext cx="9745386" cy="735495"/>
          </a:xfrm>
        </p:spPr>
        <p:txBody>
          <a:bodyPr/>
          <a:lstStyle/>
          <a:p>
            <a:r>
              <a:rPr lang="ru-RU" dirty="0" smtClean="0"/>
              <a:t>Понятие функциональной грамотности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199" y="944217"/>
            <a:ext cx="10455965" cy="546652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способность человека использовать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отношений. </a:t>
            </a:r>
          </a:p>
        </p:txBody>
      </p:sp>
    </p:spTree>
    <p:extLst>
      <p:ext uri="{BB962C8B-B14F-4D97-AF65-F5344CB8AC3E}">
        <p14:creationId xmlns:p14="http://schemas.microsoft.com/office/powerpoint/2010/main" val="330236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083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Отличительные черты ФГ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078" y="1232452"/>
            <a:ext cx="10267122" cy="4678770"/>
          </a:xfrm>
        </p:spPr>
        <p:txBody>
          <a:bodyPr/>
          <a:lstStyle/>
          <a:p>
            <a:r>
              <a:rPr lang="ru-RU" sz="2400" dirty="0"/>
              <a:t>а) направленность на решение бытовых проблем; </a:t>
            </a:r>
          </a:p>
          <a:p>
            <a:r>
              <a:rPr lang="ru-RU" sz="2400" dirty="0"/>
              <a:t>б) является ситуативной характеристикой личности, поскольку обнаруживает себя в конкретных социальных обстоятельствах; </a:t>
            </a:r>
          </a:p>
          <a:p>
            <a:r>
              <a:rPr lang="ru-RU" sz="2400" dirty="0"/>
              <a:t>в) связь с решением стандартных, стереотипных задач; </a:t>
            </a:r>
          </a:p>
          <a:p>
            <a:r>
              <a:rPr lang="ru-RU" sz="2400" dirty="0"/>
              <a:t>г) это всегда некоторый элементарный (базовый) уровень навыков чтения и письма;</a:t>
            </a:r>
          </a:p>
          <a:p>
            <a:r>
              <a:rPr lang="ru-RU" sz="2400" dirty="0"/>
              <a:t> д) используется в качестве оценки прежде всего взрослого населения; </a:t>
            </a:r>
          </a:p>
          <a:p>
            <a:r>
              <a:rPr lang="ru-RU" sz="2400" dirty="0"/>
              <a:t>е) имеет смысл главным образом в контексте проблемы поиска способов ускоренной ликвидации неграмотности.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14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69165" y="624110"/>
            <a:ext cx="9735447" cy="1280890"/>
          </a:xfrm>
        </p:spPr>
        <p:txBody>
          <a:bodyPr/>
          <a:lstStyle/>
          <a:p>
            <a:r>
              <a:rPr lang="ru-RU" dirty="0"/>
              <a:t>Естественно-научная грамотность (ЕНГ)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1478" y="1411357"/>
            <a:ext cx="10113134" cy="519816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dirty="0"/>
              <a:t>– это способность человека занимать активную гражданскую позицию по общественно значимым вопросам, связанным с естественными науками, и его готовность интересоваться естественнонаучными идеями. </a:t>
            </a:r>
            <a:endParaRPr lang="ru-RU" sz="2400" dirty="0" smtClean="0"/>
          </a:p>
          <a:p>
            <a:pPr algn="ctr"/>
            <a:r>
              <a:rPr lang="ru-RU" sz="2400" dirty="0"/>
              <a:t>– это способность использовать естественнонаучные знания для </a:t>
            </a:r>
            <a:r>
              <a:rPr lang="ru-RU" sz="2400" dirty="0">
                <a:solidFill>
                  <a:srgbClr val="FF0000"/>
                </a:solidFill>
              </a:rPr>
              <a:t>выделения в реальных ситуациях проблем, </a:t>
            </a:r>
            <a:r>
              <a:rPr lang="ru-RU" sz="2400" dirty="0"/>
              <a:t>которые могут быть исследованы и решены с помощью научных методов, для получения выводов, основанных на наблюдениях и экспериментах. </a:t>
            </a:r>
          </a:p>
          <a:p>
            <a:endParaRPr lang="ru-RU" sz="2400" dirty="0"/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2400" dirty="0" smtClean="0"/>
              <a:t>Согласно </a:t>
            </a:r>
            <a:r>
              <a:rPr lang="ru-RU" sz="2400" dirty="0"/>
              <a:t>материалам PISA, естественнонаучно грамотный человек </a:t>
            </a:r>
            <a:r>
              <a:rPr lang="ru-RU" sz="2400" u="sng" dirty="0"/>
              <a:t>умеет научно объяснять явления, понимать особенности естественно-научного исследования, интерпретировать данные и использовать научные доказательства для понимания окружающего мира и объяснения тех изменений, которые вносит в него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724928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8496" y="216606"/>
            <a:ext cx="9626116" cy="667977"/>
          </a:xfrm>
        </p:spPr>
        <p:txBody>
          <a:bodyPr/>
          <a:lstStyle/>
          <a:p>
            <a:r>
              <a:rPr lang="ru-RU" dirty="0" smtClean="0"/>
              <a:t>Требования к заданиям ЕНГ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225532" y="3076161"/>
            <a:ext cx="2822713" cy="19281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Формируемые компетенции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90261" y="3076161"/>
            <a:ext cx="2713382" cy="705678"/>
          </a:xfrm>
          <a:prstGeom prst="roundRect">
            <a:avLst/>
          </a:prstGeom>
          <a:solidFill>
            <a:srgbClr val="92D05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контекст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34863" y="1094133"/>
            <a:ext cx="2713382" cy="1280490"/>
          </a:xfrm>
          <a:prstGeom prst="roundRect">
            <a:avLst/>
          </a:prstGeom>
          <a:solidFill>
            <a:srgbClr val="92D05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Уровень контекста: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- личностный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 </a:t>
            </a:r>
            <a:r>
              <a:rPr lang="ru-RU" b="1" dirty="0" smtClean="0">
                <a:solidFill>
                  <a:schemeClr val="tx1"/>
                </a:solidFill>
              </a:rPr>
              <a:t>- социальный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- глобальный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459895" y="5797827"/>
            <a:ext cx="2713382" cy="705678"/>
          </a:xfrm>
          <a:prstGeom prst="roundRect">
            <a:avLst/>
          </a:prstGeom>
          <a:solidFill>
            <a:srgbClr val="92D05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Виды деятельности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791230" y="3687417"/>
            <a:ext cx="2713382" cy="705678"/>
          </a:xfrm>
          <a:prstGeom prst="roundRect">
            <a:avLst/>
          </a:prstGeom>
          <a:solidFill>
            <a:srgbClr val="92D05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Тип вопросов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3816626" y="2047461"/>
            <a:ext cx="1408906" cy="940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8173277" y="1815547"/>
            <a:ext cx="1537253" cy="1613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140765" y="4040256"/>
            <a:ext cx="2084767" cy="1565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8048245" y="4618383"/>
            <a:ext cx="1443625" cy="1087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636888" y="2488510"/>
            <a:ext cx="0" cy="525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3"/>
          </p:cNvCxnSpPr>
          <p:nvPr/>
        </p:nvCxnSpPr>
        <p:spPr>
          <a:xfrm>
            <a:off x="4303643" y="3429000"/>
            <a:ext cx="1031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0" idx="1"/>
          </p:cNvCxnSpPr>
          <p:nvPr/>
        </p:nvCxnSpPr>
        <p:spPr>
          <a:xfrm flipH="1">
            <a:off x="8173277" y="4040256"/>
            <a:ext cx="6179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6510130" y="5162136"/>
            <a:ext cx="19879" cy="543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89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419" y="184728"/>
            <a:ext cx="9925194" cy="6302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Какие компетенции ЕНГ?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9687" y="1354181"/>
            <a:ext cx="3100407" cy="1054600"/>
          </a:xfrm>
          <a:prstGeom prst="roundRect">
            <a:avLst/>
          </a:prstGeom>
          <a:solidFill>
            <a:srgbClr val="00B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научно объяснять явления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44248" y="891709"/>
            <a:ext cx="3100407" cy="1160721"/>
          </a:xfrm>
          <a:prstGeom prst="roundRect">
            <a:avLst/>
          </a:prstGeom>
          <a:solidFill>
            <a:srgbClr val="00B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понимать особенности естественно-научного исследования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93485" y="753389"/>
            <a:ext cx="3100407" cy="1437360"/>
          </a:xfrm>
          <a:prstGeom prst="roundRect">
            <a:avLst/>
          </a:prstGeom>
          <a:solidFill>
            <a:srgbClr val="00B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интерпретировать данные и использовать научные доказательства для получения выводов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0782" y="2633870"/>
            <a:ext cx="3356757" cy="4012095"/>
          </a:xfrm>
          <a:prstGeom prst="roundRect">
            <a:avLst/>
          </a:prstGeom>
          <a:solidFill>
            <a:srgbClr val="93FFC4">
              <a:alpha val="2666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Применить соответствующие </a:t>
            </a:r>
            <a:r>
              <a:rPr lang="ru-RU" sz="1400" b="1" dirty="0">
                <a:solidFill>
                  <a:schemeClr val="tx1"/>
                </a:solidFill>
              </a:rPr>
              <a:t>естественно-научные знания для объяснения явления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Распознавать, использовать и создавать объяснительные модели и представления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Делать и научно обосновывать прогнозы о протекании процесса или явления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Объяснять принцип действия технического устройства или технологии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05778" y="2577547"/>
            <a:ext cx="3777345" cy="4124739"/>
          </a:xfrm>
          <a:prstGeom prst="roundRect">
            <a:avLst/>
          </a:prstGeom>
          <a:solidFill>
            <a:srgbClr val="93FFC4">
              <a:alpha val="2666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Распознавать вопрос и формулировать цель данного исследования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Предлагать или оценивать способ научного исследования данного вопроса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Выдвигать объяснительные гипотезы и предлагать способы их проверки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Описывать и оценивать способы, которые используют учёные, чтобы обеспечить надёжность данных и достоверность объяснений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437855" y="2561180"/>
            <a:ext cx="3411665" cy="4141106"/>
          </a:xfrm>
          <a:prstGeom prst="roundRect">
            <a:avLst/>
          </a:prstGeom>
          <a:solidFill>
            <a:srgbClr val="93FFC4">
              <a:alpha val="2666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Анализировать, интерпретировать данные и делать соответствующие выводы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Преобразовывать одну форму представления данных в другую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Распознавать допущения, доказательства и рассуждения в научных текстах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1"/>
                </a:solidFill>
              </a:rPr>
              <a:t>Оценивать c научной точки зрения аргументы и доказательства из различных источников</a:t>
            </a:r>
          </a:p>
        </p:txBody>
      </p:sp>
    </p:spTree>
    <p:extLst>
      <p:ext uri="{BB962C8B-B14F-4D97-AF65-F5344CB8AC3E}">
        <p14:creationId xmlns:p14="http://schemas.microsoft.com/office/powerpoint/2010/main" val="1554703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контекста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652462"/>
            <a:ext cx="10214113" cy="620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22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8739" y="624110"/>
            <a:ext cx="9665873" cy="588464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dirty="0" smtClean="0"/>
              <a:t>Контекст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4887" y="1292086"/>
            <a:ext cx="7056783" cy="556591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 Контекст должен быть реалистичным, функциональным, естественным: вопросы должны логично вытекать из представленной ситуации. </a:t>
            </a:r>
          </a:p>
          <a:p>
            <a:r>
              <a:rPr lang="ru-RU" dirty="0"/>
              <a:t>2. Контекст должен быть эффективным: используйте необходимое количество слов и текстов. </a:t>
            </a:r>
          </a:p>
          <a:p>
            <a:r>
              <a:rPr lang="ru-RU" dirty="0"/>
              <a:t>3. Контекст должен быть связан с ранее изученным материалом: если контекст не встречался в учебной программе, он должен соответствовать определенной пройденной теме. </a:t>
            </a:r>
          </a:p>
          <a:p>
            <a:r>
              <a:rPr lang="ru-RU" dirty="0"/>
              <a:t>4. Контекст заданий должен быть нейтральным: описанная ситуация и предоставленная информация должны быть основой для правильного ответа всем участникам, различия в культуре, образовании, роде, языке и т.п. не должны влиять на результаты оценивания. </a:t>
            </a:r>
          </a:p>
          <a:p>
            <a:r>
              <a:rPr lang="ru-RU" dirty="0"/>
              <a:t>5. Контекст задания должен быть доступен всем </a:t>
            </a:r>
            <a:r>
              <a:rPr lang="ru-RU" dirty="0" smtClean="0"/>
              <a:t>и </a:t>
            </a:r>
            <a:r>
              <a:rPr lang="ru-RU" dirty="0"/>
              <a:t>не должен нарушать права человека, вызывать эмоциональную реакцию, нарушать (меж)национальные права. </a:t>
            </a:r>
          </a:p>
          <a:p>
            <a:r>
              <a:rPr lang="ru-RU" dirty="0"/>
              <a:t>6. Предпочтительно, чтобы контекст задания соответствовал интересам учащихся.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91670" y="1567863"/>
            <a:ext cx="63113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здоровье;</a:t>
            </a:r>
            <a:b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•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природные ресурсы;</a:t>
            </a:r>
            <a:b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•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окружающая среда;</a:t>
            </a:r>
            <a:b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•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опасности и риски;</a:t>
            </a:r>
            <a:b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•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связь науки и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технологий</a:t>
            </a:r>
            <a:r>
              <a:rPr lang="ru-RU" sz="2400" dirty="0" smtClean="0"/>
              <a:t>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2472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6" y="19367"/>
            <a:ext cx="12032974" cy="691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509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874" y="155372"/>
            <a:ext cx="11062251" cy="670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2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среднего общего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Федеральный государственный образовательный стандарт среднего общего образования </a:t>
            </a:r>
            <a:r>
              <a:rPr lang="ru-RU" dirty="0" smtClean="0"/>
              <a:t>- совокупность </a:t>
            </a:r>
            <a:r>
              <a:rPr lang="ru-RU" dirty="0"/>
              <a:t>требований, обязательных при реализации основной образовательной программы среднего общего </a:t>
            </a:r>
            <a:r>
              <a:rPr lang="ru-RU" dirty="0" smtClean="0"/>
              <a:t>образования)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Стандарт включает в себя требования:</a:t>
            </a:r>
          </a:p>
          <a:p>
            <a:r>
              <a:rPr lang="ru-RU" b="1" dirty="0"/>
              <a:t>к результатам </a:t>
            </a:r>
            <a:r>
              <a:rPr lang="ru-RU" dirty="0"/>
              <a:t>освоения основной образовательной программы;</a:t>
            </a:r>
          </a:p>
          <a:p>
            <a:r>
              <a:rPr lang="ru-RU" b="1" dirty="0"/>
              <a:t>к структуре </a:t>
            </a:r>
            <a:r>
              <a:rPr lang="ru-RU" dirty="0"/>
              <a:t>основной образовательной программы, в том числе требования к соотношению частей основной образовательной программы и их объему, а также к соотношению обязательной части основной образовательной программы и части, формируемой участниками образовательных отношений;</a:t>
            </a:r>
          </a:p>
          <a:p>
            <a:r>
              <a:rPr lang="ru-RU" b="1" dirty="0"/>
              <a:t>к условиям реализации </a:t>
            </a:r>
            <a:r>
              <a:rPr lang="ru-RU" dirty="0"/>
              <a:t>основной образовательной программы, в том числе кадровым, финансовым, материально-техническим и иным условиям.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320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8864"/>
          <a:stretch/>
        </p:blipFill>
        <p:spPr>
          <a:xfrm>
            <a:off x="61969" y="116236"/>
            <a:ext cx="12130031" cy="662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390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Проверяемые виды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2270" y="1341783"/>
            <a:ext cx="10242342" cy="4569439"/>
          </a:xfrm>
        </p:spPr>
        <p:txBody>
          <a:bodyPr/>
          <a:lstStyle/>
          <a:p>
            <a:r>
              <a:rPr lang="ru-RU" dirty="0">
                <a:sym typeface="Symbol" panose="05050102010706020507" pitchFamily="18" charset="2"/>
              </a:rPr>
              <a:t></a:t>
            </a:r>
            <a:r>
              <a:rPr lang="ru-RU" dirty="0"/>
              <a:t> распознавать вопросы, идеи или проблемы, которые могут быть исследованы научными методами; </a:t>
            </a:r>
          </a:p>
          <a:p>
            <a:r>
              <a:rPr lang="ru-RU" dirty="0">
                <a:sym typeface="Symbol" panose="05050102010706020507" pitchFamily="18" charset="2"/>
              </a:rPr>
              <a:t></a:t>
            </a:r>
            <a:r>
              <a:rPr lang="ru-RU" dirty="0"/>
              <a:t> выделять информацию (объекты, факты, экспериментальные данные и др.), необходимую для нахождения доказательств и подтверждения выводов при проведении научного исследования; </a:t>
            </a:r>
          </a:p>
          <a:p>
            <a:r>
              <a:rPr lang="ru-RU" dirty="0">
                <a:sym typeface="Symbol" panose="05050102010706020507" pitchFamily="18" charset="2"/>
              </a:rPr>
              <a:t></a:t>
            </a:r>
            <a:r>
              <a:rPr lang="ru-RU" dirty="0"/>
              <a:t> делать вывод (заключение) или оценивать уже сделанные выводы с учетом предложенной ситуации; </a:t>
            </a:r>
          </a:p>
          <a:p>
            <a:r>
              <a:rPr lang="ru-RU" dirty="0">
                <a:sym typeface="Symbol" panose="05050102010706020507" pitchFamily="18" charset="2"/>
              </a:rPr>
              <a:t></a:t>
            </a:r>
            <a:r>
              <a:rPr lang="ru-RU" dirty="0"/>
              <a:t> демонстрировать коммуникативные умения: аргументированно, четко и ясно формулировать выводы, доказательства и др.; </a:t>
            </a:r>
          </a:p>
          <a:p>
            <a:r>
              <a:rPr lang="ru-RU" dirty="0">
                <a:sym typeface="Symbol" panose="05050102010706020507" pitchFamily="18" charset="2"/>
              </a:rPr>
              <a:t></a:t>
            </a:r>
            <a:r>
              <a:rPr lang="ru-RU" dirty="0"/>
              <a:t> демонстрировать знание и понимание естественнонаучных понятий.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135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0322" y="266301"/>
            <a:ext cx="5744817" cy="1280890"/>
          </a:xfrm>
        </p:spPr>
        <p:txBody>
          <a:bodyPr/>
          <a:lstStyle/>
          <a:p>
            <a:r>
              <a:rPr lang="ru-RU" dirty="0" smtClean="0"/>
              <a:t>Познавательный уровень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8782" y="4820478"/>
            <a:ext cx="4055165" cy="1977887"/>
          </a:xfrm>
          <a:prstGeom prst="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выполнение одношаговой процедуры (например, распознавать факты, термины, понятия, найти единственную точку, содержащую необходимую информацию, на графике или в таблице) 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45798" y="1547191"/>
            <a:ext cx="4055165" cy="3140765"/>
          </a:xfrm>
          <a:prstGeom prst="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несколько шагов для выполнения задания, предусматривает использование и применение необходимого знания для описания или объяснения явлений, умение выбирать соответствующие процедуры, интерпретировать или использовать наборы данных в виде таблиц или графиков 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76787" y="149088"/>
            <a:ext cx="4055165" cy="3033720"/>
          </a:xfrm>
          <a:prstGeom prst="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требует анализа сложной информации, умения обобщать и обосновывать ее, формулировать выводы, учитывая разные источники информации, разрабатывать план или последовательность шагов, ведущих к решению проблемы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075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Уровневость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/>
              <a:t>- личностный, то есть затрагивает интересы и проблемы самих учащихся, их семей, друзей; </a:t>
            </a:r>
          </a:p>
          <a:p>
            <a:r>
              <a:rPr lang="ru-RU" sz="3200" dirty="0"/>
              <a:t>- местный/национальный, то есть связанный с определенной территорией, учитывающий в том числе региональные проблемы;</a:t>
            </a:r>
          </a:p>
          <a:p>
            <a:r>
              <a:rPr lang="ru-RU" sz="3200" dirty="0"/>
              <a:t> - глобальный, то есть описывающий явления и процессы, происходящие во всем мире.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701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ответов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139" y="1461052"/>
            <a:ext cx="9894473" cy="4450170"/>
          </a:xfrm>
        </p:spPr>
        <p:txBody>
          <a:bodyPr>
            <a:normAutofit/>
          </a:bodyPr>
          <a:lstStyle/>
          <a:p>
            <a:r>
              <a:rPr lang="ru-RU" sz="2800" dirty="0"/>
              <a:t>С кратким ответом</a:t>
            </a:r>
          </a:p>
          <a:p>
            <a:r>
              <a:rPr lang="ru-RU" sz="2800" dirty="0"/>
              <a:t>С выбором одного или нескольких ответов</a:t>
            </a:r>
          </a:p>
          <a:p>
            <a:r>
              <a:rPr lang="ru-RU" sz="2800" dirty="0"/>
              <a:t>На сортировку</a:t>
            </a:r>
          </a:p>
          <a:p>
            <a:r>
              <a:rPr lang="ru-RU" sz="2800" dirty="0"/>
              <a:t>Установление соответствия</a:t>
            </a:r>
          </a:p>
          <a:p>
            <a:r>
              <a:rPr lang="ru-RU" sz="2800" dirty="0"/>
              <a:t>С развернутым ответом и </a:t>
            </a:r>
            <a:r>
              <a:rPr lang="ru-RU" sz="2800" dirty="0" smtClean="0"/>
              <a:t>т.д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4451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Оценивание заданий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08922" y="1500809"/>
            <a:ext cx="5094154" cy="4410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Дихотомическая шкала:</a:t>
            </a:r>
          </a:p>
          <a:p>
            <a:r>
              <a:rPr lang="ru-RU" sz="2800" dirty="0" smtClean="0"/>
              <a:t>1- правильный ответ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0 – неправильный ответ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7190747" y="1431235"/>
            <a:ext cx="4825662" cy="4472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err="1" smtClean="0"/>
              <a:t>Политомическая</a:t>
            </a:r>
            <a:r>
              <a:rPr lang="ru-RU" sz="2800" b="1" dirty="0" smtClean="0"/>
              <a:t> шкала:</a:t>
            </a:r>
          </a:p>
          <a:p>
            <a:r>
              <a:rPr lang="ru-RU" sz="2800" dirty="0" smtClean="0"/>
              <a:t>Ответ принимается полностью</a:t>
            </a:r>
          </a:p>
          <a:p>
            <a:r>
              <a:rPr lang="ru-RU" sz="2800" dirty="0" smtClean="0"/>
              <a:t>Ответ принимается частично</a:t>
            </a:r>
          </a:p>
          <a:p>
            <a:r>
              <a:rPr lang="ru-RU" sz="2800" dirty="0" smtClean="0"/>
              <a:t>Ответ не принимается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12478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669" y="419824"/>
            <a:ext cx="10550431" cy="601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3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Новшества ФГОС СПОО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0727" y="1293091"/>
            <a:ext cx="10303885" cy="4618131"/>
          </a:xfrm>
        </p:spPr>
        <p:txBody>
          <a:bodyPr/>
          <a:lstStyle/>
          <a:p>
            <a:r>
              <a:rPr lang="ru-RU" dirty="0" smtClean="0"/>
              <a:t>Три вида результатов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53604" y="1736325"/>
            <a:ext cx="2327563" cy="569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личностные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75697" y="1677081"/>
            <a:ext cx="2327563" cy="569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метапредметные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56853" y="1600357"/>
            <a:ext cx="2327563" cy="569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предметные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600" y="2573981"/>
            <a:ext cx="4661452" cy="4020783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осознание обучающимися российской гражданской идентичности;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готовность к саморазвитию, самостоятельности и самоопределению;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наличие мотивации к обучению и личностному развитию;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целенаправленное развитие внутренней позиции личности на основе духовно-нравственных ценностей народов Российской Федерации, исторических и национально-культурных традиций, формирование системы значимых ценностно-смысловых установок, антикоррупционного мировоззрения, правосознания, экологической культуры, способности ставить цели и строить жизненные планы;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25190" y="2573981"/>
            <a:ext cx="4196525" cy="4115053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освоенные обучающимися </a:t>
            </a:r>
            <a:r>
              <a:rPr lang="ru-RU" sz="1400" b="1" dirty="0" err="1">
                <a:solidFill>
                  <a:srgbClr val="FF0000"/>
                </a:solidFill>
              </a:rPr>
              <a:t>межпредметные</a:t>
            </a:r>
            <a:r>
              <a:rPr lang="ru-RU" sz="1400" b="1" dirty="0">
                <a:solidFill>
                  <a:srgbClr val="FF0000"/>
                </a:solidFill>
              </a:rPr>
              <a:t> понятия и универсальные учебные действия (регулятивные, познавательные, коммуникативные);</a:t>
            </a:r>
          </a:p>
          <a:p>
            <a:pPr algn="ctr"/>
            <a:r>
              <a:rPr lang="ru-RU" sz="1400" b="1" u="sng" dirty="0">
                <a:solidFill>
                  <a:srgbClr val="0070C0"/>
                </a:solidFill>
              </a:rPr>
              <a:t>способность их использования в познавательной и социальной практике, </a:t>
            </a:r>
            <a:r>
              <a:rPr lang="ru-RU" sz="1400" b="1" dirty="0">
                <a:solidFill>
                  <a:schemeClr val="tx1"/>
                </a:solidFill>
              </a:rPr>
              <a:t>готовность к самостоятельному планированию и осуществлению учебной деятельности, организации учебного сотрудничества с педагогическими работниками и сверстниками, к участию в построении индивидуальной образовательной траектории;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овладение навыками учебно-исследовательской, проектной и социальной деятельности;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356853" y="2573981"/>
            <a:ext cx="2607148" cy="4020783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освоение обучающимися в ходе изучения учебного предмета научных знаний, умений и способов действий, специфических для соответствующей предметной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779324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Личностные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0870" y="1302026"/>
            <a:ext cx="10446026" cy="4609196"/>
          </a:xfrm>
        </p:spPr>
        <p:txBody>
          <a:bodyPr/>
          <a:lstStyle/>
          <a:p>
            <a:r>
              <a:rPr lang="ru-RU" dirty="0"/>
              <a:t>Личностные результаты освоения основной образовательной программы достигаются в единстве учебной и воспитательной деятельности организации, осуществляющей образовательную </a:t>
            </a:r>
            <a:r>
              <a:rPr lang="ru-RU" dirty="0" smtClean="0"/>
              <a:t>деятельность</a:t>
            </a:r>
          </a:p>
          <a:p>
            <a:r>
              <a:rPr lang="ru-RU" dirty="0"/>
              <a:t>гражданского </a:t>
            </a:r>
            <a:r>
              <a:rPr lang="ru-RU" dirty="0" smtClean="0"/>
              <a:t>воспитания</a:t>
            </a:r>
            <a:endParaRPr lang="ru-RU" dirty="0"/>
          </a:p>
          <a:p>
            <a:r>
              <a:rPr lang="ru-RU" dirty="0"/>
              <a:t>патриотического </a:t>
            </a:r>
            <a:r>
              <a:rPr lang="ru-RU" dirty="0" smtClean="0"/>
              <a:t>воспитания</a:t>
            </a:r>
            <a:endParaRPr lang="ru-RU" dirty="0"/>
          </a:p>
          <a:p>
            <a:r>
              <a:rPr lang="ru-RU" dirty="0"/>
              <a:t>эстетического </a:t>
            </a:r>
            <a:r>
              <a:rPr lang="ru-RU" dirty="0" smtClean="0"/>
              <a:t>воспитания</a:t>
            </a:r>
            <a:endParaRPr lang="ru-RU" dirty="0"/>
          </a:p>
          <a:p>
            <a:r>
              <a:rPr lang="ru-RU" dirty="0"/>
              <a:t>физического </a:t>
            </a:r>
            <a:r>
              <a:rPr lang="ru-RU" dirty="0" smtClean="0"/>
              <a:t>воспитания</a:t>
            </a:r>
            <a:endParaRPr lang="ru-RU" dirty="0"/>
          </a:p>
          <a:p>
            <a:r>
              <a:rPr lang="ru-RU" dirty="0"/>
              <a:t>трудового </a:t>
            </a:r>
            <a:r>
              <a:rPr lang="ru-RU" dirty="0" smtClean="0"/>
              <a:t>воспитания</a:t>
            </a:r>
            <a:endParaRPr lang="ru-RU" dirty="0"/>
          </a:p>
          <a:p>
            <a:r>
              <a:rPr lang="ru-RU" dirty="0"/>
              <a:t>экологического </a:t>
            </a:r>
            <a:r>
              <a:rPr lang="ru-RU" dirty="0" smtClean="0"/>
              <a:t>воспитания</a:t>
            </a:r>
            <a:endParaRPr lang="ru-RU" dirty="0"/>
          </a:p>
          <a:p>
            <a:r>
              <a:rPr lang="ru-RU" dirty="0" smtClean="0"/>
              <a:t>ценности научного познания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62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82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Универсальные учебные действия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548077" y="3435002"/>
            <a:ext cx="3092981" cy="785814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</a:rPr>
              <a:t>базовые логические действия</a:t>
            </a:r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1520873" y="4456665"/>
            <a:ext cx="3147391" cy="871331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</a:rPr>
              <a:t>базовые исследовательские действия</a:t>
            </a: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1520872" y="5540029"/>
            <a:ext cx="3147392" cy="883340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</a:rPr>
              <a:t>работа с информацией</a:t>
            </a:r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4949872" y="1606824"/>
            <a:ext cx="3092981" cy="1245082"/>
          </a:xfrm>
          <a:prstGeom prst="round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Универсальные коммуникативные</a:t>
            </a:r>
          </a:p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действия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1593759" y="1606824"/>
            <a:ext cx="3092981" cy="1245082"/>
          </a:xfrm>
          <a:prstGeom prst="round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Универсальные учебные познавательные действия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бъект 3"/>
          <p:cNvSpPr txBox="1">
            <a:spLocks/>
          </p:cNvSpPr>
          <p:nvPr/>
        </p:nvSpPr>
        <p:spPr>
          <a:xfrm>
            <a:off x="4949872" y="3429000"/>
            <a:ext cx="3092981" cy="785814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общение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бъект 3"/>
          <p:cNvSpPr txBox="1">
            <a:spLocks/>
          </p:cNvSpPr>
          <p:nvPr/>
        </p:nvSpPr>
        <p:spPr>
          <a:xfrm>
            <a:off x="4949872" y="4542182"/>
            <a:ext cx="3092981" cy="785814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совместная деятельность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8411631" y="1606824"/>
            <a:ext cx="3092981" cy="1245082"/>
          </a:xfrm>
          <a:prstGeom prst="round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Универсальные регулятивные</a:t>
            </a:r>
          </a:p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действия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Объект 3"/>
          <p:cNvSpPr txBox="1">
            <a:spLocks/>
          </p:cNvSpPr>
          <p:nvPr/>
        </p:nvSpPr>
        <p:spPr>
          <a:xfrm>
            <a:off x="8630664" y="3429000"/>
            <a:ext cx="3092981" cy="785814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самоорганизация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бъект 3"/>
          <p:cNvSpPr txBox="1">
            <a:spLocks/>
          </p:cNvSpPr>
          <p:nvPr/>
        </p:nvSpPr>
        <p:spPr>
          <a:xfrm>
            <a:off x="8630664" y="4645608"/>
            <a:ext cx="3092981" cy="785814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самоконтроль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Объект 3"/>
          <p:cNvSpPr txBox="1">
            <a:spLocks/>
          </p:cNvSpPr>
          <p:nvPr/>
        </p:nvSpPr>
        <p:spPr>
          <a:xfrm>
            <a:off x="8662323" y="5862216"/>
            <a:ext cx="3092981" cy="785814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dirty="0" smtClean="0">
                <a:solidFill>
                  <a:schemeClr val="tx1"/>
                </a:solidFill>
              </a:rPr>
              <a:t>эмоциональный интеллект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2961861" y="2941983"/>
            <a:ext cx="377687" cy="407504"/>
          </a:xfrm>
          <a:prstGeom prst="downArrow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307518" y="2975522"/>
            <a:ext cx="377687" cy="407504"/>
          </a:xfrm>
          <a:prstGeom prst="downArrow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9769277" y="2941983"/>
            <a:ext cx="377687" cy="407504"/>
          </a:xfrm>
          <a:prstGeom prst="downArrow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41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0687" y="1480930"/>
            <a:ext cx="9983925" cy="5178286"/>
          </a:xfrm>
        </p:spPr>
        <p:txBody>
          <a:bodyPr>
            <a:normAutofit/>
          </a:bodyPr>
          <a:lstStyle/>
          <a:p>
            <a:r>
              <a:rPr lang="ru-RU" dirty="0" smtClean="0"/>
              <a:t>Включают </a:t>
            </a:r>
            <a:r>
              <a:rPr lang="ru-RU" b="1" dirty="0" smtClean="0"/>
              <a:t>элементы </a:t>
            </a:r>
            <a:r>
              <a:rPr lang="ru-RU" b="1" dirty="0"/>
              <a:t>социального опыта </a:t>
            </a:r>
            <a:r>
              <a:rPr lang="ru-RU" dirty="0"/>
              <a:t>(знания, умения и навыки, опыт решения проблем и творческой деятельности) освоения основной </a:t>
            </a:r>
            <a:r>
              <a:rPr lang="ru-RU" dirty="0" smtClean="0"/>
              <a:t>образовательной программы</a:t>
            </a:r>
          </a:p>
          <a:p>
            <a:r>
              <a:rPr lang="ru-RU" dirty="0"/>
              <a:t>формулируются </a:t>
            </a:r>
            <a:r>
              <a:rPr lang="ru-RU" b="1" dirty="0"/>
              <a:t>в </a:t>
            </a:r>
            <a:r>
              <a:rPr lang="ru-RU" b="1" dirty="0" err="1"/>
              <a:t>деятельностной</a:t>
            </a:r>
            <a:r>
              <a:rPr lang="ru-RU" b="1" dirty="0"/>
              <a:t> </a:t>
            </a:r>
            <a:r>
              <a:rPr lang="ru-RU" dirty="0"/>
              <a:t>форме с усилением акцента </a:t>
            </a:r>
            <a:r>
              <a:rPr lang="ru-RU" b="1" dirty="0"/>
              <a:t>на применение знаний и конкретных умений;</a:t>
            </a:r>
          </a:p>
          <a:p>
            <a:r>
              <a:rPr lang="ru-RU" dirty="0"/>
              <a:t>формулируются на основе документов стратегического планирования с учетом результатов проводимых на федеральном уровне </a:t>
            </a:r>
            <a:r>
              <a:rPr lang="ru-RU" b="1" dirty="0"/>
              <a:t>процедур оценки качества образования </a:t>
            </a:r>
            <a:r>
              <a:rPr lang="ru-RU" dirty="0"/>
              <a:t>(всероссийских проверочных работ, национальных исследований качества образования, международных сравнительных исследований</a:t>
            </a:r>
            <a:r>
              <a:rPr lang="ru-RU" dirty="0" smtClean="0"/>
              <a:t>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637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9471" y="624110"/>
            <a:ext cx="10207486" cy="1280890"/>
          </a:xfrm>
        </p:spPr>
        <p:txBody>
          <a:bodyPr/>
          <a:lstStyle/>
          <a:p>
            <a:r>
              <a:rPr lang="ru-RU" dirty="0" smtClean="0"/>
              <a:t>ФГ в результатах учебных предметов: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2209" y="1311965"/>
            <a:ext cx="10764078" cy="5297557"/>
          </a:xfrm>
        </p:spPr>
        <p:txBody>
          <a:bodyPr>
            <a:normAutofit/>
          </a:bodyPr>
          <a:lstStyle/>
          <a:p>
            <a:r>
              <a:rPr lang="ru-RU" dirty="0"/>
              <a:t>9.12. По учебному предмету </a:t>
            </a:r>
            <a:r>
              <a:rPr lang="ru-RU" b="1" dirty="0"/>
              <a:t>"Физика" </a:t>
            </a:r>
            <a:r>
              <a:rPr lang="ru-RU" dirty="0"/>
              <a:t>(базовый уровень) требования к предметным результатам освоения базового курса физики должны отражать:</a:t>
            </a:r>
          </a:p>
          <a:p>
            <a:r>
              <a:rPr lang="ru-RU" dirty="0"/>
              <a:t>1) </a:t>
            </a:r>
            <a:r>
              <a:rPr lang="ru-RU" dirty="0" err="1"/>
              <a:t>сформированность</a:t>
            </a:r>
            <a:r>
              <a:rPr lang="ru-RU" dirty="0"/>
              <a:t> представлений о роли и </a:t>
            </a:r>
            <a:r>
              <a:rPr lang="ru-RU" u="sng" dirty="0"/>
              <a:t>месте физики и астрономии </a:t>
            </a:r>
            <a:r>
              <a:rPr lang="ru-RU" dirty="0"/>
              <a:t>в современной научной картине мира, о системообразующей роли физики в развитии естественных наук, техники и современных технологий, о вкладе российских и зарубежных ученых-физиков в развитие науки; понимание физической сущности наблюдаемых явлений микромира, макромира и </a:t>
            </a:r>
            <a:r>
              <a:rPr lang="ru-RU" dirty="0" err="1"/>
              <a:t>мегамира</a:t>
            </a:r>
            <a:r>
              <a:rPr lang="ru-RU" dirty="0"/>
              <a:t>; понимание роли астрономии в практической деятельности человека и дальнейшем научно-техническом развитии, </a:t>
            </a:r>
            <a:r>
              <a:rPr lang="ru-RU" b="1" dirty="0">
                <a:solidFill>
                  <a:srgbClr val="FF0000"/>
                </a:solidFill>
              </a:rPr>
              <a:t>роли физики в формировании кругозора и функциональной грамотности человека для решения практических задач;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36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9471" y="624110"/>
            <a:ext cx="10207486" cy="1280890"/>
          </a:xfrm>
        </p:spPr>
        <p:txBody>
          <a:bodyPr/>
          <a:lstStyle/>
          <a:p>
            <a:r>
              <a:rPr lang="ru-RU" dirty="0" smtClean="0"/>
              <a:t>ФГ в результатах учебных предметов: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2209" y="1311965"/>
            <a:ext cx="10764078" cy="5297557"/>
          </a:xfrm>
        </p:spPr>
        <p:txBody>
          <a:bodyPr>
            <a:normAutofit/>
          </a:bodyPr>
          <a:lstStyle/>
          <a:p>
            <a:r>
              <a:rPr lang="ru-RU" dirty="0"/>
              <a:t>9.13. По учебному предмету </a:t>
            </a:r>
            <a:r>
              <a:rPr lang="ru-RU" b="1" dirty="0"/>
              <a:t>"Химия" </a:t>
            </a:r>
            <a:r>
              <a:rPr lang="ru-RU" dirty="0"/>
              <a:t>(базовый уровень) требования к предметным результатам освоения базового курса химии должны отражать:</a:t>
            </a:r>
          </a:p>
          <a:p>
            <a:r>
              <a:rPr lang="ru-RU" dirty="0"/>
              <a:t>1) </a:t>
            </a:r>
            <a:r>
              <a:rPr lang="ru-RU" dirty="0" err="1"/>
              <a:t>сформированность</a:t>
            </a:r>
            <a:r>
              <a:rPr lang="ru-RU" dirty="0"/>
              <a:t> представлений: о химической составляющей естественнонаучной картины мира, </a:t>
            </a:r>
            <a:r>
              <a:rPr lang="ru-RU" b="1" dirty="0">
                <a:solidFill>
                  <a:srgbClr val="FF0000"/>
                </a:solidFill>
              </a:rPr>
              <a:t>роли химии в познании явлений природы, в формировании мышления и культуры личности, ее функциональной грамотности, необходимой для решения практических задач и экологически обоснованного отношения к своему здоровью и природной среде;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7306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9471" y="624110"/>
            <a:ext cx="10207486" cy="1280890"/>
          </a:xfrm>
        </p:spPr>
        <p:txBody>
          <a:bodyPr/>
          <a:lstStyle/>
          <a:p>
            <a:r>
              <a:rPr lang="ru-RU" dirty="0" smtClean="0"/>
              <a:t>ФГ в результатах учебных предметов: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2209" y="1311965"/>
            <a:ext cx="10764078" cy="5297557"/>
          </a:xfrm>
        </p:spPr>
        <p:txBody>
          <a:bodyPr>
            <a:normAutofit/>
          </a:bodyPr>
          <a:lstStyle/>
          <a:p>
            <a:r>
              <a:rPr lang="ru-RU" dirty="0"/>
              <a:t>9.14. По учебному предмету </a:t>
            </a:r>
            <a:r>
              <a:rPr lang="ru-RU" b="1" dirty="0"/>
              <a:t>"Биология" </a:t>
            </a:r>
            <a:r>
              <a:rPr lang="ru-RU" dirty="0"/>
              <a:t>(базовый уровень) требования к предметным результатам освоения базового курса биологии должны отражать:</a:t>
            </a:r>
          </a:p>
          <a:p>
            <a:r>
              <a:rPr lang="ru-RU" dirty="0"/>
              <a:t>1) </a:t>
            </a:r>
            <a:r>
              <a:rPr lang="ru-RU" b="1" dirty="0" err="1">
                <a:solidFill>
                  <a:srgbClr val="FF0000"/>
                </a:solidFill>
              </a:rPr>
              <a:t>сформированность</a:t>
            </a:r>
            <a:r>
              <a:rPr lang="ru-RU" b="1" dirty="0">
                <a:solidFill>
                  <a:srgbClr val="FF0000"/>
                </a:solidFill>
              </a:rPr>
              <a:t> знаний о месте и роли биологии в системе научного знания; функциональной грамотности человека для решения жизненных проблем;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80528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202</TotalTime>
  <Words>1584</Words>
  <Application>Microsoft Office PowerPoint</Application>
  <PresentationFormat>Широкоэкранный</PresentationFormat>
  <Paragraphs>143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Symbol</vt:lpstr>
      <vt:lpstr>Wingdings 3</vt:lpstr>
      <vt:lpstr>Легкий дым</vt:lpstr>
      <vt:lpstr>Естественно-научная грамотность обучающихся ПОО</vt:lpstr>
      <vt:lpstr>ФГОС среднего общего образования</vt:lpstr>
      <vt:lpstr>Новшества ФГОС СПОО</vt:lpstr>
      <vt:lpstr>Личностные результаты</vt:lpstr>
      <vt:lpstr>Универсальные учебные действия</vt:lpstr>
      <vt:lpstr>Предметные результаты</vt:lpstr>
      <vt:lpstr>ФГ в результатах учебных предметов:</vt:lpstr>
      <vt:lpstr>ФГ в результатах учебных предметов:</vt:lpstr>
      <vt:lpstr>ФГ в результатах учебных предметов:</vt:lpstr>
      <vt:lpstr>Преемственность ФГОС ООО и ФГОС СОО в части ФГ</vt:lpstr>
      <vt:lpstr>Понятие функциональной грамотности</vt:lpstr>
      <vt:lpstr>Отличительные черты ФГ </vt:lpstr>
      <vt:lpstr>Естественно-научная грамотность (ЕНГ) </vt:lpstr>
      <vt:lpstr>Требования к заданиям ЕНГ</vt:lpstr>
      <vt:lpstr>Какие компетенции ЕНГ?</vt:lpstr>
      <vt:lpstr>Пример контекста</vt:lpstr>
      <vt:lpstr>Контекст</vt:lpstr>
      <vt:lpstr>Презентация PowerPoint</vt:lpstr>
      <vt:lpstr>Презентация PowerPoint</vt:lpstr>
      <vt:lpstr>Презентация PowerPoint</vt:lpstr>
      <vt:lpstr>Проверяемые виды деятельности</vt:lpstr>
      <vt:lpstr>Познавательный уровень</vt:lpstr>
      <vt:lpstr>Уровневость</vt:lpstr>
      <vt:lpstr>Типы ответов</vt:lpstr>
      <vt:lpstr>Оценивание заданий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Естественно-научная грамотность обучающихся ПОО</dc:title>
  <dc:creator>user</dc:creator>
  <cp:lastModifiedBy>user</cp:lastModifiedBy>
  <cp:revision>18</cp:revision>
  <dcterms:created xsi:type="dcterms:W3CDTF">2022-12-12T14:52:05Z</dcterms:created>
  <dcterms:modified xsi:type="dcterms:W3CDTF">2022-12-13T18:15:14Z</dcterms:modified>
</cp:coreProperties>
</file>