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47"/>
  </p:handoutMasterIdLst>
  <p:sldIdLst>
    <p:sldId id="256" r:id="rId2"/>
    <p:sldId id="257" r:id="rId3"/>
    <p:sldId id="291" r:id="rId4"/>
    <p:sldId id="261" r:id="rId5"/>
    <p:sldId id="295" r:id="rId6"/>
    <p:sldId id="296" r:id="rId7"/>
    <p:sldId id="297" r:id="rId8"/>
    <p:sldId id="298" r:id="rId9"/>
    <p:sldId id="299" r:id="rId10"/>
    <p:sldId id="300" r:id="rId11"/>
    <p:sldId id="265" r:id="rId12"/>
    <p:sldId id="285" r:id="rId13"/>
    <p:sldId id="266" r:id="rId14"/>
    <p:sldId id="269" r:id="rId15"/>
    <p:sldId id="267" r:id="rId16"/>
    <p:sldId id="286" r:id="rId17"/>
    <p:sldId id="292" r:id="rId18"/>
    <p:sldId id="293" r:id="rId19"/>
    <p:sldId id="271" r:id="rId20"/>
    <p:sldId id="270" r:id="rId21"/>
    <p:sldId id="279" r:id="rId22"/>
    <p:sldId id="281" r:id="rId23"/>
    <p:sldId id="272" r:id="rId24"/>
    <p:sldId id="273" r:id="rId25"/>
    <p:sldId id="277" r:id="rId26"/>
    <p:sldId id="275" r:id="rId27"/>
    <p:sldId id="278" r:id="rId28"/>
    <p:sldId id="276" r:id="rId29"/>
    <p:sldId id="283" r:id="rId30"/>
    <p:sldId id="294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290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F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856B0-4FA6-44A5-9244-2D495A4E6E17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3C159-4C72-4622-BAED-B22BE2401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97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5AFB-B597-43C5-BCA7-F3CAC5C6649F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B39470-5B10-47F5-B067-C010F13A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5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5AFB-B597-43C5-BCA7-F3CAC5C6649F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B39470-5B10-47F5-B067-C010F13A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5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5AFB-B597-43C5-BCA7-F3CAC5C6649F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B39470-5B10-47F5-B067-C010F13A147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8640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5AFB-B597-43C5-BCA7-F3CAC5C6649F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B39470-5B10-47F5-B067-C010F13A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157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5AFB-B597-43C5-BCA7-F3CAC5C6649F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B39470-5B10-47F5-B067-C010F13A147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3278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5AFB-B597-43C5-BCA7-F3CAC5C6649F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B39470-5B10-47F5-B067-C010F13A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5AFB-B597-43C5-BCA7-F3CAC5C6649F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9470-5B10-47F5-B067-C010F13A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177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5AFB-B597-43C5-BCA7-F3CAC5C6649F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9470-5B10-47F5-B067-C010F13A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5AFB-B597-43C5-BCA7-F3CAC5C6649F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9470-5B10-47F5-B067-C010F13A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5AFB-B597-43C5-BCA7-F3CAC5C6649F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B39470-5B10-47F5-B067-C010F13A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64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5AFB-B597-43C5-BCA7-F3CAC5C6649F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B39470-5B10-47F5-B067-C010F13A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6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5AFB-B597-43C5-BCA7-F3CAC5C6649F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B39470-5B10-47F5-B067-C010F13A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7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5AFB-B597-43C5-BCA7-F3CAC5C6649F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9470-5B10-47F5-B067-C010F13A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3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5AFB-B597-43C5-BCA7-F3CAC5C6649F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9470-5B10-47F5-B067-C010F13A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9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5AFB-B597-43C5-BCA7-F3CAC5C6649F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9470-5B10-47F5-B067-C010F13A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6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5AFB-B597-43C5-BCA7-F3CAC5C6649F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B39470-5B10-47F5-B067-C010F13A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47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F5AFB-B597-43C5-BCA7-F3CAC5C6649F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B39470-5B10-47F5-B067-C010F13A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58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Естественно-научная грамотность в начальной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err="1" smtClean="0"/>
              <a:t>Спехина</a:t>
            </a:r>
            <a:r>
              <a:rPr lang="ru-RU" dirty="0" smtClean="0"/>
              <a:t> Ю.А., </a:t>
            </a:r>
          </a:p>
          <a:p>
            <a:pPr algn="r"/>
            <a:r>
              <a:rPr lang="ru-RU" dirty="0" smtClean="0"/>
              <a:t>руководитель по ИМР, Почетный работник СПО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93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656" y="0"/>
            <a:ext cx="10566400" cy="71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7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162" y="335875"/>
            <a:ext cx="9715569" cy="7474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Преемственность ФГОС НОО и ФГОС ООО и в части ФГ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3365" y="1739348"/>
            <a:ext cx="10913165" cy="49397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 35.2</a:t>
            </a:r>
            <a:r>
              <a:rPr lang="ru-RU" dirty="0"/>
              <a:t>. В целях обеспечения реализации программы основного общего образования в Организации для участников образовательных отношений должны создаваться условия, </a:t>
            </a:r>
            <a:r>
              <a:rPr lang="ru-RU" dirty="0" smtClean="0"/>
              <a:t>обеспечивающие возможность:</a:t>
            </a:r>
          </a:p>
          <a:p>
            <a:r>
              <a:rPr lang="ru-RU" dirty="0" smtClean="0"/>
              <a:t>……</a:t>
            </a:r>
          </a:p>
          <a:p>
            <a:r>
              <a:rPr lang="ru-RU" b="1" dirty="0"/>
              <a:t>формирования функциональной грамотности обучающихся (способности решать учебные задачи и жизненные проблемные ситуации на основе сформированных предметных, </a:t>
            </a:r>
            <a:r>
              <a:rPr lang="ru-RU" b="1" dirty="0" err="1"/>
              <a:t>метапредметных</a:t>
            </a:r>
            <a:r>
              <a:rPr lang="ru-RU" b="1" dirty="0"/>
              <a:t> и универсальных способов деятельности), включающей овладение ключевыми компетенциями, составляющими основу дальнейшего успешного образования и ориентации в мире профессий;</a:t>
            </a:r>
          </a:p>
          <a:p>
            <a:r>
              <a:rPr lang="ru-RU" dirty="0"/>
              <a:t>формирования у обучающихся </a:t>
            </a:r>
            <a:r>
              <a:rPr lang="ru-RU" b="1" dirty="0"/>
              <a:t>экологической грамотности</a:t>
            </a:r>
            <a:r>
              <a:rPr lang="ru-RU" dirty="0"/>
              <a:t>, навыков здорового и безопасного для человека и окружающей его среды образа жизни</a:t>
            </a:r>
            <a:r>
              <a:rPr lang="ru-RU" dirty="0" smtClean="0"/>
              <a:t>;</a:t>
            </a:r>
          </a:p>
          <a:p>
            <a:r>
              <a:rPr lang="ru-RU" dirty="0"/>
              <a:t>12) владение основами </a:t>
            </a:r>
            <a:r>
              <a:rPr lang="ru-RU" b="1" dirty="0"/>
              <a:t>химической грамотности,</a:t>
            </a:r>
            <a:r>
              <a:rPr lang="ru-RU" dirty="0"/>
              <a:t> включающей умение правильно использовать изученные вещества и материалы (в том числе минеральные удобрения, металлы и сплавы, продукты переработки природных источников углеводородов (угля, природного газа, нефти) в быту, сельском хозяйстве, на производстве;</a:t>
            </a:r>
          </a:p>
          <a:p>
            <a:r>
              <a:rPr lang="ru-RU" dirty="0"/>
              <a:t>17) </a:t>
            </a:r>
            <a:r>
              <a:rPr lang="ru-RU" b="1" dirty="0" err="1"/>
              <a:t>сформированность</a:t>
            </a:r>
            <a:r>
              <a:rPr lang="ru-RU" b="1" dirty="0"/>
              <a:t> основ экологической грамотности</a:t>
            </a:r>
            <a:r>
              <a:rPr lang="ru-RU" dirty="0"/>
              <a:t>: осознание необходимости действий по сохранению биоразнообразия и охране природных экосистем, сохранению и укреплению здоровья человека; умение выбирать целевые установки в своих действиях и поступках по отношению к живой природе, своему здоровью и здоровью окружающих;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5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сегодня беспокоит в обучении младших школьников?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745" y="2133600"/>
            <a:ext cx="10146867" cy="3777622"/>
          </a:xfrm>
        </p:spPr>
        <p:txBody>
          <a:bodyPr>
            <a:noAutofit/>
          </a:bodyPr>
          <a:lstStyle/>
          <a:p>
            <a:r>
              <a:rPr lang="ru-RU" sz="2800" dirty="0"/>
              <a:t>Трудности в решении задач, требующих анализа, обобщения, выдвижения гипотез </a:t>
            </a:r>
            <a:endParaRPr lang="ru-RU" sz="2800" dirty="0" smtClean="0"/>
          </a:p>
          <a:p>
            <a:r>
              <a:rPr lang="ru-RU" sz="2800" dirty="0" smtClean="0"/>
              <a:t>Недостаточное </a:t>
            </a:r>
            <a:r>
              <a:rPr lang="ru-RU" sz="2800" dirty="0"/>
              <a:t>владение смысловым чтением разных типов текстов 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Низкий уровень работы с информацией, представленной в графическом виде 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Низкий уровень моделирующей и конструктивной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720923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227" y="208722"/>
            <a:ext cx="9745386" cy="735495"/>
          </a:xfrm>
        </p:spPr>
        <p:txBody>
          <a:bodyPr/>
          <a:lstStyle/>
          <a:p>
            <a:r>
              <a:rPr lang="ru-RU" dirty="0" smtClean="0"/>
              <a:t>Понятие функциональной 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199" y="944217"/>
            <a:ext cx="10455965" cy="546652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способность человека использовать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</a:p>
        </p:txBody>
      </p:sp>
    </p:spTree>
    <p:extLst>
      <p:ext uri="{BB962C8B-B14F-4D97-AF65-F5344CB8AC3E}">
        <p14:creationId xmlns:p14="http://schemas.microsoft.com/office/powerpoint/2010/main" val="3302360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9165" y="624110"/>
            <a:ext cx="9735447" cy="1280890"/>
          </a:xfrm>
        </p:spPr>
        <p:txBody>
          <a:bodyPr/>
          <a:lstStyle/>
          <a:p>
            <a:r>
              <a:rPr lang="ru-RU" dirty="0"/>
              <a:t>Естественно-научная грамотность (ЕНГ)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1478" y="1411357"/>
            <a:ext cx="10113134" cy="519816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dirty="0"/>
              <a:t>– это способность человека занимать активную гражданскую позицию по общественно значимым вопросам, связанным с естественными науками, и его готовность интересоваться естественнонаучными идеями. </a:t>
            </a:r>
            <a:endParaRPr lang="ru-RU" sz="2400" dirty="0" smtClean="0"/>
          </a:p>
          <a:p>
            <a:pPr algn="ctr"/>
            <a:r>
              <a:rPr lang="ru-RU" sz="2400" dirty="0"/>
              <a:t>– это способность использовать естественнонаучные знания для </a:t>
            </a:r>
            <a:r>
              <a:rPr lang="ru-RU" sz="2400" dirty="0">
                <a:solidFill>
                  <a:srgbClr val="FF0000"/>
                </a:solidFill>
              </a:rPr>
              <a:t>выделения в реальных ситуациях проблем, </a:t>
            </a:r>
            <a:r>
              <a:rPr lang="ru-RU" sz="2400" dirty="0"/>
              <a:t>которые могут быть исследованы и решены с помощью научных методов, для получения выводов, основанных на наблюдениях и экспериментах. </a:t>
            </a:r>
          </a:p>
          <a:p>
            <a:endParaRPr lang="ru-RU" sz="2400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dirty="0" smtClean="0"/>
              <a:t>Согласно </a:t>
            </a:r>
            <a:r>
              <a:rPr lang="ru-RU" sz="2400" dirty="0"/>
              <a:t>материалам PISA, естественнонаучно грамотный человек </a:t>
            </a:r>
            <a:r>
              <a:rPr lang="ru-RU" sz="2400" u="sng" dirty="0"/>
              <a:t>умеет научно объяснять явления, понимать особенности естественно-научного исследования, интерпретировать данные и использовать научные доказательства для понимания окружающего мира и объяснения тех изменений, которые вносит в него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72492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83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Отличительные черты ФГ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0078" y="1232452"/>
            <a:ext cx="10267122" cy="4678770"/>
          </a:xfrm>
        </p:spPr>
        <p:txBody>
          <a:bodyPr/>
          <a:lstStyle/>
          <a:p>
            <a:r>
              <a:rPr lang="ru-RU" sz="2400" dirty="0"/>
              <a:t>а) направленность на решение бытовых проблем; </a:t>
            </a:r>
          </a:p>
          <a:p>
            <a:r>
              <a:rPr lang="ru-RU" sz="2400" dirty="0"/>
              <a:t>б) является ситуативной характеристикой личности, поскольку обнаруживает себя в конкретных социальных обстоятельствах; </a:t>
            </a:r>
          </a:p>
          <a:p>
            <a:r>
              <a:rPr lang="ru-RU" sz="2400" dirty="0"/>
              <a:t>в) связь с решением стандартных, стереотипных задач; </a:t>
            </a:r>
          </a:p>
          <a:p>
            <a:r>
              <a:rPr lang="ru-RU" sz="2400" dirty="0"/>
              <a:t>г) это всегда некоторый элементарный (базовый) уровень навыков чтения и </a:t>
            </a:r>
            <a:r>
              <a:rPr lang="ru-RU" sz="2400" dirty="0" smtClean="0"/>
              <a:t>письма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1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4073" y="591671"/>
            <a:ext cx="9860539" cy="6040037"/>
          </a:xfrm>
        </p:spPr>
        <p:txBody>
          <a:bodyPr>
            <a:normAutofit/>
          </a:bodyPr>
          <a:lstStyle/>
          <a:p>
            <a:r>
              <a:rPr lang="ru-RU" sz="2400" dirty="0"/>
              <a:t>В минимум содержания входит, прежде всего, осознанное владение научными понятиями: </a:t>
            </a:r>
            <a:r>
              <a:rPr lang="ru-RU" sz="2400" dirty="0">
                <a:solidFill>
                  <a:srgbClr val="FF0000"/>
                </a:solidFill>
              </a:rPr>
              <a:t>природа, </a:t>
            </a:r>
            <a:r>
              <a:rPr lang="ru-RU" sz="2400" dirty="0" smtClean="0">
                <a:solidFill>
                  <a:srgbClr val="FF0000"/>
                </a:solidFill>
              </a:rPr>
              <a:t>живая неживая </a:t>
            </a:r>
            <a:r>
              <a:rPr lang="ru-RU" sz="2400" dirty="0">
                <a:solidFill>
                  <a:srgbClr val="FF0000"/>
                </a:solidFill>
              </a:rPr>
              <a:t>природа, сообщество, природная зона и т.д</a:t>
            </a:r>
            <a:r>
              <a:rPr lang="ru-RU" sz="2400" dirty="0"/>
              <a:t>. Проверить осознанность можно только заданием на </a:t>
            </a:r>
            <a:r>
              <a:rPr lang="ru-RU" sz="2400" dirty="0">
                <a:solidFill>
                  <a:srgbClr val="FF0000"/>
                </a:solidFill>
              </a:rPr>
              <a:t>ПРИМЕНЕНИЕ </a:t>
            </a:r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/>
              <a:t>онятия, сначала в стандартной, а затем в нестандартной ситуации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Воспроизведение правила, пересказ текста учебника – </a:t>
            </a:r>
            <a:r>
              <a:rPr lang="ru-RU" sz="2400" dirty="0">
                <a:solidFill>
                  <a:srgbClr val="FF0000"/>
                </a:solidFill>
              </a:rPr>
              <a:t>любая репродукция не определяет осознанность усвоения. </a:t>
            </a:r>
          </a:p>
        </p:txBody>
      </p:sp>
    </p:spTree>
    <p:extLst>
      <p:ext uri="{BB962C8B-B14F-4D97-AF65-F5344CB8AC3E}">
        <p14:creationId xmlns:p14="http://schemas.microsoft.com/office/powerpoint/2010/main" val="3376857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565" y="624110"/>
            <a:ext cx="9685048" cy="1280890"/>
          </a:xfrm>
        </p:spPr>
        <p:txBody>
          <a:bodyPr>
            <a:normAutofit/>
          </a:bodyPr>
          <a:lstStyle/>
          <a:p>
            <a:r>
              <a:rPr lang="ru-RU" dirty="0" smtClean="0"/>
              <a:t>Группы заданий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89" y="1468582"/>
            <a:ext cx="4800238" cy="4682836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1</a:t>
            </a:r>
            <a:r>
              <a:rPr lang="ru-RU" sz="2800" dirty="0"/>
              <a:t>. Задания, формирующие </a:t>
            </a:r>
            <a:r>
              <a:rPr lang="ru-RU" sz="2800" dirty="0" err="1"/>
              <a:t>знаниевый</a:t>
            </a:r>
            <a:r>
              <a:rPr lang="ru-RU" sz="2800" dirty="0"/>
              <a:t> компонент естественнонаучной грамотности.</a:t>
            </a:r>
          </a:p>
          <a:p>
            <a:r>
              <a:rPr lang="ru-RU" sz="2800" dirty="0"/>
              <a:t>2. Задания,  направленные на  применение знаний в опыте деятельности.</a:t>
            </a:r>
          </a:p>
          <a:p>
            <a:r>
              <a:rPr lang="ru-RU" sz="2800" dirty="0"/>
              <a:t>3. Задания, позволяющие  сформировать опыт рассуждения при решении нестандартных задач – жизненных  ситуаций.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518" y="1219201"/>
            <a:ext cx="6223681" cy="469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72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t/tM9IgOJj1KwsaxpdPG5E6B4vVASeLrQ7fZCWlk2NDX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3" y="96982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63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496" y="216606"/>
            <a:ext cx="9626116" cy="667977"/>
          </a:xfrm>
        </p:spPr>
        <p:txBody>
          <a:bodyPr/>
          <a:lstStyle/>
          <a:p>
            <a:r>
              <a:rPr lang="ru-RU" dirty="0" smtClean="0"/>
              <a:t>Требования к заданиям ЕНГ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225532" y="3076161"/>
            <a:ext cx="2822713" cy="19281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Формируемые компетенции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90261" y="3076161"/>
            <a:ext cx="2713382" cy="705678"/>
          </a:xfrm>
          <a:prstGeom prst="round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контекст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34863" y="1094133"/>
            <a:ext cx="2713382" cy="1280490"/>
          </a:xfrm>
          <a:prstGeom prst="round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Уровень контекста: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- личностный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 </a:t>
            </a:r>
            <a:r>
              <a:rPr lang="ru-RU" b="1" dirty="0" smtClean="0">
                <a:solidFill>
                  <a:schemeClr val="tx1"/>
                </a:solidFill>
              </a:rPr>
              <a:t>- социальный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- глобальный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59895" y="5797827"/>
            <a:ext cx="2713382" cy="705678"/>
          </a:xfrm>
          <a:prstGeom prst="round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Виды деятельности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91230" y="3687417"/>
            <a:ext cx="2713382" cy="705678"/>
          </a:xfrm>
          <a:prstGeom prst="round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Тип вопросов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816626" y="2047461"/>
            <a:ext cx="1408906" cy="94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173277" y="1815547"/>
            <a:ext cx="1537253" cy="1613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140765" y="4040256"/>
            <a:ext cx="2084767" cy="1565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048245" y="4618383"/>
            <a:ext cx="1443625" cy="108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636888" y="2488510"/>
            <a:ext cx="0" cy="525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3"/>
          </p:cNvCxnSpPr>
          <p:nvPr/>
        </p:nvCxnSpPr>
        <p:spPr>
          <a:xfrm>
            <a:off x="4303643" y="3429000"/>
            <a:ext cx="10312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1"/>
          </p:cNvCxnSpPr>
          <p:nvPr/>
        </p:nvCxnSpPr>
        <p:spPr>
          <a:xfrm flipH="1">
            <a:off x="8173277" y="4040256"/>
            <a:ext cx="6179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6510130" y="5162136"/>
            <a:ext cx="19879" cy="543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8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начального общего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Федеральный государственный образовательный стандарт </a:t>
            </a:r>
            <a:r>
              <a:rPr lang="ru-RU" dirty="0" smtClean="0"/>
              <a:t>начального общего </a:t>
            </a:r>
            <a:r>
              <a:rPr lang="ru-RU" dirty="0"/>
              <a:t>образования </a:t>
            </a:r>
            <a:r>
              <a:rPr lang="ru-RU" dirty="0" smtClean="0"/>
              <a:t>- совокупность </a:t>
            </a:r>
            <a:r>
              <a:rPr lang="ru-RU" dirty="0"/>
              <a:t>требований, обязательных при реализации основной образовательной программы </a:t>
            </a:r>
            <a:r>
              <a:rPr lang="ru-RU" dirty="0" smtClean="0"/>
              <a:t>начального </a:t>
            </a:r>
            <a:r>
              <a:rPr lang="ru-RU" dirty="0"/>
              <a:t>общего </a:t>
            </a:r>
            <a:r>
              <a:rPr lang="ru-RU" dirty="0" smtClean="0"/>
              <a:t>образования)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Стандарт включает в себя требования:</a:t>
            </a:r>
          </a:p>
          <a:p>
            <a:r>
              <a:rPr lang="ru-RU" b="1" dirty="0"/>
              <a:t>к результатам </a:t>
            </a:r>
            <a:r>
              <a:rPr lang="ru-RU" dirty="0"/>
              <a:t>освоения основной образовательной программы;</a:t>
            </a:r>
          </a:p>
          <a:p>
            <a:r>
              <a:rPr lang="ru-RU" b="1" dirty="0"/>
              <a:t>к структуре </a:t>
            </a:r>
            <a:r>
              <a:rPr lang="ru-RU" dirty="0"/>
              <a:t>основной образовательной программы, в том числе требования к соотношению частей основной образовательной программы и их объему, а также к соотношению обязательной части основной образовательной программы и части, формируемой участниками образовательных отношений;</a:t>
            </a:r>
          </a:p>
          <a:p>
            <a:r>
              <a:rPr lang="ru-RU" b="1" dirty="0"/>
              <a:t>к условиям реализации </a:t>
            </a:r>
            <a:r>
              <a:rPr lang="ru-RU" dirty="0"/>
              <a:t>основной образовательной программы, в том числе кадровым, финансовым, материально-техническим и иным условиям.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320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9" y="184728"/>
            <a:ext cx="9925194" cy="6302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компетенции ЕНГ?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9687" y="1354181"/>
            <a:ext cx="3100407" cy="1054600"/>
          </a:xfrm>
          <a:prstGeom prst="roundRect">
            <a:avLst/>
          </a:prstGeom>
          <a:solidFill>
            <a:srgbClr val="00B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научно объяснять явления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44248" y="891709"/>
            <a:ext cx="3100407" cy="1160721"/>
          </a:xfrm>
          <a:prstGeom prst="roundRect">
            <a:avLst/>
          </a:prstGeom>
          <a:solidFill>
            <a:srgbClr val="00B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понимать особенности естественно-научного исследования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93485" y="753389"/>
            <a:ext cx="3100407" cy="1437360"/>
          </a:xfrm>
          <a:prstGeom prst="roundRect">
            <a:avLst/>
          </a:prstGeom>
          <a:solidFill>
            <a:srgbClr val="00B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интерпретировать данные и использовать научные доказательства для получения выводов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0782" y="2633870"/>
            <a:ext cx="3356757" cy="4012095"/>
          </a:xfrm>
          <a:prstGeom prst="roundRect">
            <a:avLst/>
          </a:prstGeom>
          <a:solidFill>
            <a:srgbClr val="93FFC4">
              <a:alpha val="2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Применить соответствующие </a:t>
            </a:r>
            <a:r>
              <a:rPr lang="ru-RU" sz="1400" b="1" dirty="0">
                <a:solidFill>
                  <a:schemeClr val="tx1"/>
                </a:solidFill>
              </a:rPr>
              <a:t>естественно-научные знания для объяснения явления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Распознавать, использовать и создавать объяснительные модели и представления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Делать и научно обосновывать прогнозы о протекании процесса или явления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Объяснять принцип действия технического устройства или технологии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05778" y="2577547"/>
            <a:ext cx="3777345" cy="4124739"/>
          </a:xfrm>
          <a:prstGeom prst="roundRect">
            <a:avLst/>
          </a:prstGeom>
          <a:solidFill>
            <a:srgbClr val="93FFC4">
              <a:alpha val="2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Распознавать вопрос и формулировать цель данного исследования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Предлагать или оценивать способ научного исследования данного вопроса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Выдвигать объяснительные гипотезы и предлагать способы их проверки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Описывать и оценивать способы, которые используют учёные, чтобы обеспечить надёжность данных и достоверность объяснений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37855" y="2561180"/>
            <a:ext cx="3411665" cy="4141106"/>
          </a:xfrm>
          <a:prstGeom prst="roundRect">
            <a:avLst/>
          </a:prstGeom>
          <a:solidFill>
            <a:srgbClr val="93FFC4">
              <a:alpha val="2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Анализировать, интерпретировать данные и делать соответствующие выводы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Преобразовывать одну форму представления данных в другую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Распознавать допущения, доказательства и рассуждения в научных текстах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Оценивать c научной точки зрения аргументы и доказательства из различных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1554703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контекста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652462"/>
            <a:ext cx="10214113" cy="62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22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4" y="155372"/>
            <a:ext cx="11062251" cy="6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23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8739" y="624110"/>
            <a:ext cx="9665873" cy="5884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Контекст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887" y="1292086"/>
            <a:ext cx="10156386" cy="5565913"/>
          </a:xfrm>
        </p:spPr>
        <p:txBody>
          <a:bodyPr>
            <a:normAutofit/>
          </a:bodyPr>
          <a:lstStyle/>
          <a:p>
            <a:r>
              <a:rPr lang="ru-RU" dirty="0"/>
              <a:t>Задача, поставленная вне предметной области и решаемая с помощью предметных знаний, например, по математике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 каждом из заданий описываются жизненная ситуация, как правило, близкая понятная учащемуся </a:t>
            </a:r>
          </a:p>
          <a:p>
            <a:r>
              <a:rPr lang="ru-RU" dirty="0" smtClean="0"/>
              <a:t>Контекст </a:t>
            </a:r>
            <a:r>
              <a:rPr lang="ru-RU" dirty="0"/>
              <a:t>заданий близок к </a:t>
            </a:r>
            <a:r>
              <a:rPr lang="ru-RU" dirty="0" smtClean="0"/>
              <a:t>проблемным ситуациям, возникающим в повседневной жизни </a:t>
            </a:r>
          </a:p>
          <a:p>
            <a:r>
              <a:rPr lang="ru-RU" dirty="0" smtClean="0"/>
              <a:t>Ситуация </a:t>
            </a:r>
            <a:r>
              <a:rPr lang="ru-RU" dirty="0"/>
              <a:t>требует осознанного выбора модели поведения </a:t>
            </a:r>
            <a:endParaRPr lang="ru-RU" dirty="0" smtClean="0"/>
          </a:p>
          <a:p>
            <a:r>
              <a:rPr lang="ru-RU" dirty="0" smtClean="0"/>
              <a:t>Вопросы </a:t>
            </a:r>
            <a:r>
              <a:rPr lang="ru-RU" dirty="0"/>
              <a:t>изложены простым, ясным языком и, как правило, немногословны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Требуют перевода с обыденного языка на язык предметной области (математики, физики и др.)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Используются иллюстрации: рисунки, таблицы.</a:t>
            </a:r>
          </a:p>
        </p:txBody>
      </p:sp>
    </p:spTree>
    <p:extLst>
      <p:ext uri="{BB962C8B-B14F-4D97-AF65-F5344CB8AC3E}">
        <p14:creationId xmlns:p14="http://schemas.microsoft.com/office/powerpoint/2010/main" val="162472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Проверяемые виды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270" y="1341783"/>
            <a:ext cx="10242342" cy="4569439"/>
          </a:xfrm>
        </p:spPr>
        <p:txBody>
          <a:bodyPr/>
          <a:lstStyle/>
          <a:p>
            <a:r>
              <a:rPr lang="ru-RU" dirty="0">
                <a:sym typeface="Symbol" panose="05050102010706020507" pitchFamily="18" charset="2"/>
              </a:rPr>
              <a:t></a:t>
            </a:r>
            <a:r>
              <a:rPr lang="ru-RU" dirty="0"/>
              <a:t> распознавать вопросы, идеи или проблемы, которые могут быть исследованы научными методами; </a:t>
            </a:r>
          </a:p>
          <a:p>
            <a:r>
              <a:rPr lang="ru-RU" dirty="0">
                <a:sym typeface="Symbol" panose="05050102010706020507" pitchFamily="18" charset="2"/>
              </a:rPr>
              <a:t></a:t>
            </a:r>
            <a:r>
              <a:rPr lang="ru-RU" dirty="0"/>
              <a:t> выделять информацию (объекты, факты, экспериментальные данные и др.), необходимую для нахождения доказательств и подтверждения выводов при проведении научного исследования; </a:t>
            </a:r>
          </a:p>
          <a:p>
            <a:r>
              <a:rPr lang="ru-RU" dirty="0">
                <a:sym typeface="Symbol" panose="05050102010706020507" pitchFamily="18" charset="2"/>
              </a:rPr>
              <a:t></a:t>
            </a:r>
            <a:r>
              <a:rPr lang="ru-RU" dirty="0"/>
              <a:t> делать вывод (заключение) или оценивать уже сделанные выводы с учетом предложенной ситуации; </a:t>
            </a:r>
          </a:p>
          <a:p>
            <a:r>
              <a:rPr lang="ru-RU" dirty="0">
                <a:sym typeface="Symbol" panose="05050102010706020507" pitchFamily="18" charset="2"/>
              </a:rPr>
              <a:t></a:t>
            </a:r>
            <a:r>
              <a:rPr lang="ru-RU" dirty="0"/>
              <a:t> демонстрировать коммуникативные умения: аргументированно, четко и ясно формулировать выводы, доказательства и др.; </a:t>
            </a:r>
          </a:p>
          <a:p>
            <a:r>
              <a:rPr lang="ru-RU" dirty="0">
                <a:sym typeface="Symbol" panose="05050102010706020507" pitchFamily="18" charset="2"/>
              </a:rPr>
              <a:t></a:t>
            </a:r>
            <a:r>
              <a:rPr lang="ru-RU" dirty="0"/>
              <a:t> демонстрировать знание и понимание естественнонаучных понятий.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135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322" y="266301"/>
            <a:ext cx="5744817" cy="1280890"/>
          </a:xfrm>
        </p:spPr>
        <p:txBody>
          <a:bodyPr/>
          <a:lstStyle/>
          <a:p>
            <a:r>
              <a:rPr lang="ru-RU" dirty="0" smtClean="0"/>
              <a:t>Познавательный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782" y="4820478"/>
            <a:ext cx="4055165" cy="1977887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выполнение одношаговой процедуры (например, распознавать факты, термины, понятия, найти единственную точку, содержащую необходимую информацию, на графике или в таблице) 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5798" y="1547191"/>
            <a:ext cx="4055165" cy="3140765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несколько шагов для выполнения задания, предусматривает использование и применение необходимого знания для описания или объяснения явлений, умение выбирать соответствующие процедуры, интерпретировать или использовать наборы данных в виде таблиц или графиков 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76787" y="149088"/>
            <a:ext cx="4055165" cy="3033720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требует анализа сложной информации, умения обобщать и обосновывать ее, формулировать выводы, учитывая разные источники информации, разрабатывать план или последовательность шагов, ведущих к решению проблемы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075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Уровневость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/>
              <a:t>- личностный, то есть затрагивает интересы и проблемы самих учащихся, их семей, друзей; </a:t>
            </a:r>
          </a:p>
          <a:p>
            <a:r>
              <a:rPr lang="ru-RU" sz="3200" dirty="0"/>
              <a:t>- местный/национальный, то есть связанный с определенной территорией, учитывающий в том числе региональные проблемы;</a:t>
            </a:r>
          </a:p>
          <a:p>
            <a:r>
              <a:rPr lang="ru-RU" sz="3200" dirty="0"/>
              <a:t> - глобальный, то есть описывающий явления и процессы, происходящие во всем мире.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701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ответов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0139" y="1461052"/>
            <a:ext cx="9894473" cy="4450170"/>
          </a:xfrm>
        </p:spPr>
        <p:txBody>
          <a:bodyPr>
            <a:normAutofit/>
          </a:bodyPr>
          <a:lstStyle/>
          <a:p>
            <a:r>
              <a:rPr lang="ru-RU" sz="2800" dirty="0"/>
              <a:t>С кратким ответом</a:t>
            </a:r>
          </a:p>
          <a:p>
            <a:r>
              <a:rPr lang="ru-RU" sz="2800" dirty="0"/>
              <a:t>С выбором одного или нескольких ответов</a:t>
            </a:r>
          </a:p>
          <a:p>
            <a:r>
              <a:rPr lang="ru-RU" sz="2800" dirty="0"/>
              <a:t>На сортировку</a:t>
            </a:r>
          </a:p>
          <a:p>
            <a:r>
              <a:rPr lang="ru-RU" sz="2800" dirty="0"/>
              <a:t>Установление соответствия</a:t>
            </a:r>
          </a:p>
          <a:p>
            <a:r>
              <a:rPr lang="ru-RU" sz="2800" dirty="0"/>
              <a:t>С развернутым ответом и </a:t>
            </a:r>
            <a:r>
              <a:rPr lang="ru-RU" sz="2800" dirty="0" smtClean="0"/>
              <a:t>т.д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451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Оценивание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08922" y="1500809"/>
            <a:ext cx="5094154" cy="4410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Дихотомическая шкала:</a:t>
            </a:r>
          </a:p>
          <a:p>
            <a:r>
              <a:rPr lang="ru-RU" sz="2800" dirty="0" smtClean="0"/>
              <a:t>1- правильный ответ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0 – неправильный ответ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190747" y="1431235"/>
            <a:ext cx="4825662" cy="4472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 smtClean="0"/>
              <a:t>Политомическая</a:t>
            </a:r>
            <a:r>
              <a:rPr lang="ru-RU" sz="2800" b="1" dirty="0" smtClean="0"/>
              <a:t> шкала:</a:t>
            </a:r>
          </a:p>
          <a:p>
            <a:r>
              <a:rPr lang="ru-RU" sz="2800" dirty="0" smtClean="0"/>
              <a:t>Ответ принимается полностью</a:t>
            </a:r>
          </a:p>
          <a:p>
            <a:r>
              <a:rPr lang="ru-RU" sz="2800" dirty="0" smtClean="0"/>
              <a:t>Ответ принимается частично</a:t>
            </a:r>
          </a:p>
          <a:p>
            <a:r>
              <a:rPr lang="ru-RU" sz="2800" dirty="0" smtClean="0"/>
              <a:t>Ответ не принимается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2478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669" y="419824"/>
            <a:ext cx="10550431" cy="601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3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565" y="624110"/>
            <a:ext cx="9685048" cy="1280890"/>
          </a:xfrm>
        </p:spPr>
        <p:txBody>
          <a:bodyPr/>
          <a:lstStyle/>
          <a:p>
            <a:r>
              <a:rPr lang="ru-RU" dirty="0"/>
              <a:t>ФГ в ФГОС НОО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18" y="1330036"/>
            <a:ext cx="10839594" cy="458118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10. ФГОС определяет </a:t>
            </a:r>
            <a:r>
              <a:rPr lang="ru-RU" b="1" dirty="0"/>
              <a:t>элементы социального опыта </a:t>
            </a:r>
            <a:r>
              <a:rPr lang="ru-RU" dirty="0"/>
              <a:t>(знания, умения и навыки, опыт решения проблем и творческой деятельности) освоения программ начального общего образования с учетом необходимости сохранения фундаментального характера образования, специфики изучаемых учебных предметов и обеспечения успешного обучения обучающихся на уровне основного общего образования (далее - предметные результаты).</a:t>
            </a:r>
          </a:p>
          <a:p>
            <a:pPr marL="0" indent="0">
              <a:buNone/>
            </a:pPr>
            <a:r>
              <a:rPr lang="ru-RU" dirty="0"/>
              <a:t>Требования к предметным результатам:</a:t>
            </a:r>
          </a:p>
          <a:p>
            <a:r>
              <a:rPr lang="ru-RU" dirty="0"/>
              <a:t>формулируются </a:t>
            </a:r>
            <a:r>
              <a:rPr lang="ru-RU" b="1" dirty="0"/>
              <a:t>в </a:t>
            </a:r>
            <a:r>
              <a:rPr lang="ru-RU" b="1" dirty="0" err="1"/>
              <a:t>деятельностной</a:t>
            </a:r>
            <a:r>
              <a:rPr lang="ru-RU" b="1" dirty="0"/>
              <a:t> форме с усилением акцента на применение знаний и конкретных умений;</a:t>
            </a:r>
          </a:p>
          <a:p>
            <a:r>
              <a:rPr lang="ru-RU" dirty="0"/>
              <a:t>формулируются на основе документов стратегического планирования</a:t>
            </a:r>
            <a:r>
              <a:rPr lang="ru-RU" baseline="30000" dirty="0"/>
              <a:t> </a:t>
            </a:r>
            <a:r>
              <a:rPr lang="ru-RU" dirty="0" smtClean="0"/>
              <a:t>с </a:t>
            </a:r>
            <a:r>
              <a:rPr lang="ru-RU" dirty="0"/>
              <a:t>учетом результатов проводимых на федеральном уровне </a:t>
            </a:r>
            <a:r>
              <a:rPr lang="ru-RU" b="1" dirty="0"/>
              <a:t>процедур оценки качества образования </a:t>
            </a:r>
            <a:r>
              <a:rPr lang="ru-RU" dirty="0"/>
              <a:t>(всероссийских проверочных работ, национальных исследований качества образования, международных сравнительных исследований);</a:t>
            </a:r>
          </a:p>
          <a:p>
            <a:r>
              <a:rPr lang="ru-RU" dirty="0"/>
              <a:t>определяют минимум содержания начального общего образования, изучение которого гарантирует государство, построенного в логике изучения каждого учебного предмета;</a:t>
            </a:r>
          </a:p>
          <a:p>
            <a:r>
              <a:rPr lang="ru-RU" dirty="0"/>
              <a:t>усиливают акценты на изучение явлений и процессов современной России и мира в целом, современного состояния науки.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576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79" y="2132301"/>
            <a:ext cx="11334750" cy="48101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1092" y="624110"/>
            <a:ext cx="9703520" cy="1280890"/>
          </a:xfrm>
        </p:spPr>
        <p:txBody>
          <a:bodyPr/>
          <a:lstStyle/>
          <a:p>
            <a:r>
              <a:rPr lang="ru-RU" dirty="0" smtClean="0"/>
              <a:t>Составляющие ЕНГ младшего </a:t>
            </a:r>
            <a:r>
              <a:rPr lang="ru-RU" dirty="0"/>
              <a:t>школьника (Виноградова Н.Ф.)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258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97891" y="236182"/>
            <a:ext cx="9805121" cy="1280890"/>
          </a:xfrm>
        </p:spPr>
        <p:txBody>
          <a:bodyPr/>
          <a:lstStyle/>
          <a:p>
            <a:r>
              <a:rPr lang="ru-RU" dirty="0" smtClean="0"/>
              <a:t>Группы методов для формирования ЕНГ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13164" y="1209963"/>
            <a:ext cx="10091448" cy="5320145"/>
          </a:xfrm>
        </p:spPr>
        <p:txBody>
          <a:bodyPr>
            <a:normAutofit/>
          </a:bodyPr>
          <a:lstStyle/>
          <a:p>
            <a:r>
              <a:rPr lang="ru-RU" dirty="0"/>
              <a:t>Наглядные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Их </a:t>
            </a:r>
            <a:r>
              <a:rPr lang="ru-RU" dirty="0"/>
              <a:t>цель: познание окружающего мира с </a:t>
            </a:r>
            <a:r>
              <a:rPr lang="ru-RU" i="1" dirty="0"/>
              <a:t>помощью чувственного восприятия, накопление сенсорного опыта на основе работы с наглядным материалом. </a:t>
            </a:r>
            <a:endParaRPr lang="ru-RU" i="1" dirty="0" smtClean="0"/>
          </a:p>
          <a:p>
            <a:r>
              <a:rPr lang="ru-RU" dirty="0" smtClean="0"/>
              <a:t>Практические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Их </a:t>
            </a:r>
            <a:r>
              <a:rPr lang="ru-RU" dirty="0"/>
              <a:t>цель: приобретение знаний посредством </a:t>
            </a:r>
            <a:r>
              <a:rPr lang="ru-RU" b="1" dirty="0"/>
              <a:t>самостоятельной практической </a:t>
            </a:r>
            <a:r>
              <a:rPr lang="ru-RU" dirty="0"/>
              <a:t>деятельности, опытов, элементарных исследовательских действий. </a:t>
            </a:r>
            <a:endParaRPr lang="ru-RU" dirty="0" smtClean="0"/>
          </a:p>
          <a:p>
            <a:r>
              <a:rPr lang="ru-RU" dirty="0" smtClean="0"/>
              <a:t>Словесные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Их </a:t>
            </a:r>
            <a:r>
              <a:rPr lang="ru-RU" dirty="0"/>
              <a:t>цель: познание объектов окружающего мира </a:t>
            </a:r>
            <a:r>
              <a:rPr lang="ru-RU" b="1" dirty="0"/>
              <a:t>на основе чтения текстов, объяснения учителя, работы со справочной и дополнительной информацией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Игровые.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Их цель: познание объектов в </a:t>
            </a:r>
            <a:r>
              <a:rPr lang="ru-RU" b="1" dirty="0"/>
              <a:t>процессе дидактической игры, выполнения ролей в сюжетной игре.</a:t>
            </a:r>
          </a:p>
        </p:txBody>
      </p:sp>
    </p:spTree>
    <p:extLst>
      <p:ext uri="{BB962C8B-B14F-4D97-AF65-F5344CB8AC3E}">
        <p14:creationId xmlns:p14="http://schemas.microsoft.com/office/powerpoint/2010/main" val="2872039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891" y="162292"/>
            <a:ext cx="9777412" cy="1280890"/>
          </a:xfrm>
        </p:spPr>
        <p:txBody>
          <a:bodyPr/>
          <a:lstStyle/>
          <a:p>
            <a:r>
              <a:rPr lang="ru-RU" dirty="0" smtClean="0"/>
              <a:t>1. готовность </a:t>
            </a:r>
            <a:r>
              <a:rPr lang="ru-RU" dirty="0"/>
              <a:t>осваивать и использовать знания о природе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6073" y="1443181"/>
            <a:ext cx="4540926" cy="5327074"/>
          </a:xfrm>
        </p:spPr>
        <p:txBody>
          <a:bodyPr>
            <a:normAutofit/>
          </a:bodyPr>
          <a:lstStyle/>
          <a:p>
            <a:r>
              <a:rPr lang="ru-RU" dirty="0"/>
              <a:t>Задачи: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▪ </a:t>
            </a:r>
            <a:r>
              <a:rPr lang="ru-RU" dirty="0"/>
              <a:t>расширять чувственные представления;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▪ </a:t>
            </a:r>
            <a:r>
              <a:rPr lang="ru-RU" dirty="0"/>
              <a:t>уточнять сенсорные эталоны;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▪ </a:t>
            </a:r>
            <a:r>
              <a:rPr lang="ru-RU" dirty="0"/>
              <a:t>выделять существенные признаки объектов и явлений;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▪ </a:t>
            </a:r>
            <a:r>
              <a:rPr lang="ru-RU" dirty="0"/>
              <a:t>использовать полученные чувственные впечатления в последующем воспроизведении, при описании, объяснении наблюдаемых природных явлений, обобщении научных фактов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99" y="1888709"/>
            <a:ext cx="6345571" cy="295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12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0" y="152531"/>
            <a:ext cx="8733559" cy="659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58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418" y="0"/>
            <a:ext cx="9093199" cy="68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90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589" y="468457"/>
            <a:ext cx="101250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81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782" y="88401"/>
            <a:ext cx="9758939" cy="1280890"/>
          </a:xfrm>
        </p:spPr>
        <p:txBody>
          <a:bodyPr/>
          <a:lstStyle/>
          <a:p>
            <a:r>
              <a:rPr lang="ru-RU" dirty="0"/>
              <a:t>2. Осознание ценности и значения научных знаний о природе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2327" y="1369291"/>
            <a:ext cx="10202285" cy="4541931"/>
          </a:xfrm>
        </p:spPr>
        <p:txBody>
          <a:bodyPr/>
          <a:lstStyle/>
          <a:p>
            <a:r>
              <a:rPr lang="ru-RU" dirty="0" smtClean="0"/>
              <a:t>Темы:</a:t>
            </a:r>
          </a:p>
          <a:p>
            <a:pPr marL="0" indent="0">
              <a:buNone/>
            </a:pPr>
            <a:r>
              <a:rPr lang="ru-RU" dirty="0"/>
              <a:t>Полезные ископаемые, их значение в хозяйстве человека, бережное отношение людей к полезным ископаемым.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Почва</a:t>
            </a:r>
            <a:r>
              <a:rPr lang="ru-RU" dirty="0"/>
              <a:t>, её состав, значение для живой природы и хозяйственной жизни человека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Роль растений в природе и жизни людей, бережное отношение человека к растениям.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Роль </a:t>
            </a:r>
            <a:r>
              <a:rPr lang="ru-RU" dirty="0"/>
              <a:t>животных в природе и жизни людей, бережное отношение человека к животным. Водоёмы (использование рек и водоёмов человеком)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Природные </a:t>
            </a:r>
            <a:r>
              <a:rPr lang="ru-RU" dirty="0"/>
              <a:t>зоны России (особенности труда и быта людей, влияние человека на природу изучаемых зон, охрана природы)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Некоторые </a:t>
            </a:r>
            <a:r>
              <a:rPr lang="ru-RU" dirty="0"/>
              <a:t>доступные для понимания экологические проблемы взаимодействия человека и природы… и другие темы</a:t>
            </a:r>
          </a:p>
        </p:txBody>
      </p:sp>
    </p:spTree>
    <p:extLst>
      <p:ext uri="{BB962C8B-B14F-4D97-AF65-F5344CB8AC3E}">
        <p14:creationId xmlns:p14="http://schemas.microsoft.com/office/powerpoint/2010/main" val="2520692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072" y="0"/>
            <a:ext cx="7489102" cy="4213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491" y="4213963"/>
            <a:ext cx="7772400" cy="24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95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783" y="208474"/>
            <a:ext cx="9842066" cy="687453"/>
          </a:xfrm>
        </p:spPr>
        <p:txBody>
          <a:bodyPr/>
          <a:lstStyle/>
          <a:p>
            <a:r>
              <a:rPr lang="ru-RU" dirty="0" smtClean="0"/>
              <a:t>3. Овладение методами познания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546690" y="1699491"/>
            <a:ext cx="2844800" cy="1302327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наблюдение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69326" y="1727200"/>
            <a:ext cx="3084946" cy="1274618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ОПЫТ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ЭКСПЕРИМЕНТ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5307496" y="2364509"/>
            <a:ext cx="1285320" cy="319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23731" y="3314942"/>
            <a:ext cx="10833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Опыт</a:t>
            </a:r>
            <a:r>
              <a:rPr lang="ru-RU" sz="2400" dirty="0"/>
              <a:t> в </a:t>
            </a:r>
            <a:r>
              <a:rPr lang="ru-RU" sz="2400" dirty="0" smtClean="0"/>
              <a:t>основном </a:t>
            </a:r>
            <a:r>
              <a:rPr lang="ru-RU" sz="2400" b="1" dirty="0"/>
              <a:t>констатирует свойство объекта </a:t>
            </a:r>
            <a:r>
              <a:rPr lang="ru-RU" sz="2400" dirty="0"/>
              <a:t>и носит </a:t>
            </a:r>
            <a:r>
              <a:rPr lang="ru-RU" sz="2400" dirty="0" smtClean="0"/>
              <a:t>демонстрационный характер. Как </a:t>
            </a:r>
            <a:r>
              <a:rPr lang="ru-RU" sz="2400" dirty="0"/>
              <a:t>правило, в опыте отсутствует прямое воздействие исследователя на изучаемый объект. </a:t>
            </a:r>
            <a:endParaRPr lang="ru-RU" sz="2400" dirty="0" smtClean="0"/>
          </a:p>
          <a:p>
            <a:pPr algn="just"/>
            <a:r>
              <a:rPr lang="ru-RU" sz="2400" b="1" dirty="0" smtClean="0"/>
              <a:t>В </a:t>
            </a:r>
            <a:r>
              <a:rPr lang="ru-RU" sz="2400" b="1" dirty="0"/>
              <a:t>эксперименте ученый вмешивается </a:t>
            </a:r>
            <a:r>
              <a:rPr lang="ru-RU" sz="2400" dirty="0"/>
              <a:t>в процесс протекания явления с целью проверить гипотезу, убедиться в ее истинности или ложности. В эксперименте все действия исследователя преднамеренны и направлены на проверку гипотезы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b="1" dirty="0"/>
              <a:t>Наблюдение и в опыте, и в эксперименте остается важным приемом. </a:t>
            </a:r>
          </a:p>
        </p:txBody>
      </p:sp>
    </p:spTree>
    <p:extLst>
      <p:ext uri="{BB962C8B-B14F-4D97-AF65-F5344CB8AC3E}">
        <p14:creationId xmlns:p14="http://schemas.microsoft.com/office/powerpoint/2010/main" val="1445658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860" y="276241"/>
            <a:ext cx="10137913" cy="6381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опытов и экспериментов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218" y="914400"/>
            <a:ext cx="8547652" cy="60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9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836" y="624110"/>
            <a:ext cx="10207486" cy="687855"/>
          </a:xfrm>
        </p:spPr>
        <p:txBody>
          <a:bodyPr/>
          <a:lstStyle/>
          <a:p>
            <a:r>
              <a:rPr lang="ru-RU" dirty="0" smtClean="0"/>
              <a:t>ФГ в ФГОС НОО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2209" y="1311965"/>
            <a:ext cx="10764078" cy="5297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П. 34.2</a:t>
            </a:r>
            <a:r>
              <a:rPr lang="ru-RU" dirty="0"/>
              <a:t>. В целях обеспечения реализации программы начального общего образования в Организации для участников образовательных отношений должны создаваться условия, обеспечивающие возможность:</a:t>
            </a:r>
          </a:p>
          <a:p>
            <a:r>
              <a:rPr lang="ru-RU" dirty="0" smtClean="0"/>
              <a:t>…..</a:t>
            </a:r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формирования функциональной грамотности </a:t>
            </a:r>
            <a:r>
              <a:rPr lang="ru-RU" dirty="0"/>
              <a:t>обучающихся (способности решать учебные задачи и жизненные проблемные ситуации на основе сформированных предметных, </a:t>
            </a:r>
            <a:r>
              <a:rPr lang="ru-RU" dirty="0" err="1"/>
              <a:t>метапредметных</a:t>
            </a:r>
            <a:r>
              <a:rPr lang="ru-RU" dirty="0"/>
              <a:t> и универсальных способов деятельности), включающей овладение ключевыми компетенциями, составляющими основу готовности к успешному взаимодействию с изменяющимся миром и дальнейшему успешному образованию;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361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42" y="246423"/>
            <a:ext cx="10581845" cy="59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40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48" y="47117"/>
            <a:ext cx="9309652" cy="68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09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835" y="156971"/>
            <a:ext cx="10396330" cy="1280890"/>
          </a:xfrm>
        </p:spPr>
        <p:txBody>
          <a:bodyPr/>
          <a:lstStyle/>
          <a:p>
            <a:r>
              <a:rPr lang="ru-RU" dirty="0" smtClean="0"/>
              <a:t>4. Способность к рефлексивным действиям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3366" y="1262319"/>
            <a:ext cx="108336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Три показателя развивающейся рефлексивной способности младших </a:t>
            </a:r>
            <a:r>
              <a:rPr lang="ru-RU" sz="2800" b="1" dirty="0" smtClean="0"/>
              <a:t>школьников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Младший </a:t>
            </a:r>
            <a:r>
              <a:rPr lang="ru-RU" sz="2800" dirty="0"/>
              <a:t>школьник при анализе системы отношений человека и природы </a:t>
            </a:r>
            <a:r>
              <a:rPr lang="ru-RU" sz="2800" i="1" dirty="0"/>
              <a:t>начинает проявлять гражданскую позицию</a:t>
            </a:r>
            <a:r>
              <a:rPr lang="ru-RU" sz="2800" dirty="0"/>
              <a:t> — оценивать соответствие человеческого поведения нравственно-этическим нормам</a:t>
            </a:r>
            <a:r>
              <a:rPr lang="ru-RU" sz="28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Пример.</a:t>
            </a:r>
            <a:r>
              <a:rPr lang="ru-RU" sz="2000" dirty="0"/>
              <a:t> При изучении темы «Цепи питания» учитель предлагает «Минутку для любознательных», рассказывает факты, предлагает обсудить ответить на вопросы: </a:t>
            </a:r>
            <a:endParaRPr lang="ru-RU" sz="2000" dirty="0" smtClean="0"/>
          </a:p>
          <a:p>
            <a:r>
              <a:rPr lang="ru-RU" sz="2000" dirty="0" smtClean="0"/>
              <a:t>-</a:t>
            </a:r>
            <a:r>
              <a:rPr lang="ru-RU" sz="2000" dirty="0"/>
              <a:t>Можно ли необдуманно вмешиваться в жизнь природы? Можно ли нарушать цепи питания в угоду своим желаниям и потребностям? Предлагает рассмотреть цепь питания, свойственную нашей природе, и обсудить вопрос: «Что произойдёт, если какое-либо животное из этой цепи исчезнет?» </a:t>
            </a:r>
          </a:p>
        </p:txBody>
      </p:sp>
    </p:spTree>
    <p:extLst>
      <p:ext uri="{BB962C8B-B14F-4D97-AF65-F5344CB8AC3E}">
        <p14:creationId xmlns:p14="http://schemas.microsoft.com/office/powerpoint/2010/main" val="1810605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9287" y="188843"/>
            <a:ext cx="10257183" cy="6281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2. </a:t>
            </a:r>
            <a:r>
              <a:rPr lang="ru-RU" sz="2800" b="1" dirty="0"/>
              <a:t>Рассматривание наглядных материалов, отражающих отрицательные случаи </a:t>
            </a:r>
            <a:r>
              <a:rPr lang="ru-RU" sz="2800" dirty="0"/>
              <a:t>отношения к природе, не нужно ограничивать только констатацией неправильных действий людей.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Целесообразно </a:t>
            </a:r>
            <a:r>
              <a:rPr lang="ru-RU" sz="2800" b="1" dirty="0"/>
              <a:t>предлагать исправить ситуации, </a:t>
            </a:r>
            <a:r>
              <a:rPr lang="ru-RU" sz="2800" dirty="0"/>
              <a:t>объяснить, как должен действовать человек, чтобы не навредить природе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1900" dirty="0"/>
              <a:t>1) Встретили в лесу ежа. Может, взять его домой? </a:t>
            </a:r>
            <a:endParaRPr lang="ru-RU" sz="1900" dirty="0" smtClean="0"/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r>
              <a:rPr lang="ru-RU" sz="1900" dirty="0" smtClean="0"/>
              <a:t>2</a:t>
            </a:r>
            <a:r>
              <a:rPr lang="ru-RU" sz="1900" dirty="0"/>
              <a:t>) Набрели на лесную полянку, где много северной дикой орхидеи (так называют в народе). Наберем букет, всем дома подарим. Ну и что такого, что это растение в Красной книге, ведь здесь же их море!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3) </a:t>
            </a:r>
            <a:r>
              <a:rPr lang="ru-RU" sz="1900" dirty="0"/>
              <a:t>Посидели на полянке, костер разожгли, мусор под кустик сложили. Мыши прибегут, остатки съедят. Ситуации, которые могут состояться в реальной жизни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577455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0383" y="268357"/>
            <a:ext cx="9934229" cy="564286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3. Организация доступной, несложной альтруистической деятельности младших школьников в природе </a:t>
            </a:r>
            <a:endParaRPr lang="ru-RU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000" dirty="0" smtClean="0"/>
              <a:t>Можно </a:t>
            </a:r>
            <a:r>
              <a:rPr lang="ru-RU" sz="2000" dirty="0"/>
              <a:t>выделить формы участия детей в природоохранной деятельности: </a:t>
            </a:r>
            <a:endParaRPr lang="ru-RU" sz="2000" dirty="0" smtClean="0"/>
          </a:p>
          <a:p>
            <a:pPr>
              <a:buAutoNum type="arabicParenR"/>
            </a:pPr>
            <a:r>
              <a:rPr lang="ru-RU" sz="2000" dirty="0" smtClean="0"/>
              <a:t>Работа </a:t>
            </a:r>
            <a:r>
              <a:rPr lang="ru-RU" sz="2000" dirty="0"/>
              <a:t>на школьном участке: создание зеленой зоны с клумбами, разными природными зонами с лекарственными растениями. </a:t>
            </a:r>
            <a:endParaRPr lang="ru-RU" sz="2000" dirty="0" smtClean="0"/>
          </a:p>
          <a:p>
            <a:pPr>
              <a:buAutoNum type="arabicParenR"/>
            </a:pPr>
            <a:r>
              <a:rPr lang="ru-RU" sz="2000" dirty="0" smtClean="0"/>
              <a:t>Элементарная </a:t>
            </a:r>
            <a:r>
              <a:rPr lang="ru-RU" sz="2000" dirty="0"/>
              <a:t>исследовательская деятельность в школьном биологическом кабинете, уголке природы, школьной теплице.</a:t>
            </a:r>
          </a:p>
        </p:txBody>
      </p:sp>
    </p:spTree>
    <p:extLst>
      <p:ext uri="{BB962C8B-B14F-4D97-AF65-F5344CB8AC3E}">
        <p14:creationId xmlns:p14="http://schemas.microsoft.com/office/powerpoint/2010/main" val="39950722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использовать задания в учебном процессе?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Первое, что надо понимать: с какой целью это делается? • Два полюса: с целью диагностики (включая текущую оценку) или с формирующей целью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Диагностика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Оценка </a:t>
            </a:r>
            <a:r>
              <a:rPr lang="ru-RU" dirty="0"/>
              <a:t>достижения планируемых результатов. Выявление реальных возможностей </a:t>
            </a:r>
            <a:r>
              <a:rPr lang="ru-RU" dirty="0" smtClean="0"/>
              <a:t>учащихся</a:t>
            </a:r>
          </a:p>
          <a:p>
            <a:pPr marL="0" indent="0">
              <a:buNone/>
            </a:pPr>
            <a:r>
              <a:rPr lang="ru-RU" b="1" dirty="0"/>
              <a:t>Формирующая цель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Различные </a:t>
            </a:r>
            <a:r>
              <a:rPr lang="ru-RU" dirty="0"/>
              <a:t>фазы урока: введение нового материала; актуализация знаний; формирование и развитие умений. В составе специального естественнонаучного практикума.</a:t>
            </a:r>
          </a:p>
        </p:txBody>
      </p:sp>
    </p:spTree>
    <p:extLst>
      <p:ext uri="{BB962C8B-B14F-4D97-AF65-F5344CB8AC3E}">
        <p14:creationId xmlns:p14="http://schemas.microsoft.com/office/powerpoint/2010/main" val="204036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542" y="110837"/>
            <a:ext cx="8911687" cy="5541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Личностные результаты в ФГОС НОО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949" y="665019"/>
            <a:ext cx="8914101" cy="622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84" y="85927"/>
            <a:ext cx="10573761" cy="677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8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782" y="27723"/>
            <a:ext cx="10520218" cy="680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7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309" y="0"/>
            <a:ext cx="10538691" cy="728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6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0"/>
            <a:ext cx="9934575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682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396</TotalTime>
  <Words>1966</Words>
  <Application>Microsoft Office PowerPoint</Application>
  <PresentationFormat>Широкоэкранный</PresentationFormat>
  <Paragraphs>172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Calibri</vt:lpstr>
      <vt:lpstr>Century Gothic</vt:lpstr>
      <vt:lpstr>Symbol</vt:lpstr>
      <vt:lpstr>Wingdings 3</vt:lpstr>
      <vt:lpstr>Легкий дым</vt:lpstr>
      <vt:lpstr>Естественно-научная грамотность в начальной школе</vt:lpstr>
      <vt:lpstr>ФГОС начального общего образования</vt:lpstr>
      <vt:lpstr>ФГ в ФГОС НОО</vt:lpstr>
      <vt:lpstr>ФГ в ФГОС НОО</vt:lpstr>
      <vt:lpstr>Личностные результаты в ФГОС НОО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Преемственность ФГОС НОО и ФГОС ООО и в части ФГ</vt:lpstr>
      <vt:lpstr>Что сегодня беспокоит в обучении младших школьников?</vt:lpstr>
      <vt:lpstr>Понятие функциональной грамотности</vt:lpstr>
      <vt:lpstr>Естественно-научная грамотность (ЕНГ) </vt:lpstr>
      <vt:lpstr>Отличительные черты ФГ </vt:lpstr>
      <vt:lpstr>Презентация PowerPoint</vt:lpstr>
      <vt:lpstr>Группы заданий </vt:lpstr>
      <vt:lpstr>Презентация PowerPoint</vt:lpstr>
      <vt:lpstr>Требования к заданиям ЕНГ</vt:lpstr>
      <vt:lpstr>Какие компетенции ЕНГ?</vt:lpstr>
      <vt:lpstr>Пример контекста</vt:lpstr>
      <vt:lpstr>Презентация PowerPoint</vt:lpstr>
      <vt:lpstr>Контекст</vt:lpstr>
      <vt:lpstr>Проверяемые виды деятельности</vt:lpstr>
      <vt:lpstr>Познавательный уровень</vt:lpstr>
      <vt:lpstr>Уровневость</vt:lpstr>
      <vt:lpstr>Типы ответов</vt:lpstr>
      <vt:lpstr>Оценивание заданий</vt:lpstr>
      <vt:lpstr>Презентация PowerPoint</vt:lpstr>
      <vt:lpstr>Составляющие ЕНГ младшего школьника (Виноградова Н.Ф.)</vt:lpstr>
      <vt:lpstr>Группы методов для формирования ЕНГ</vt:lpstr>
      <vt:lpstr>1. готовность осваивать и использовать знания о природе</vt:lpstr>
      <vt:lpstr>Презентация PowerPoint</vt:lpstr>
      <vt:lpstr>Презентация PowerPoint</vt:lpstr>
      <vt:lpstr>Презентация PowerPoint</vt:lpstr>
      <vt:lpstr>2. Осознание ценности и значения научных знаний о природе</vt:lpstr>
      <vt:lpstr>Презентация PowerPoint</vt:lpstr>
      <vt:lpstr>3. Овладение методами познания</vt:lpstr>
      <vt:lpstr>Классификация опытов и экспериментов</vt:lpstr>
      <vt:lpstr>Презентация PowerPoint</vt:lpstr>
      <vt:lpstr>Презентация PowerPoint</vt:lpstr>
      <vt:lpstr>4. Способность к рефлексивным действиям</vt:lpstr>
      <vt:lpstr>Презентация PowerPoint</vt:lpstr>
      <vt:lpstr>Презентация PowerPoint</vt:lpstr>
      <vt:lpstr>Как использовать задания в учебном процессе?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Естественно-научная грамотность обучающихся ПОО</dc:title>
  <dc:creator>user</dc:creator>
  <cp:lastModifiedBy>Пользователь</cp:lastModifiedBy>
  <cp:revision>32</cp:revision>
  <dcterms:created xsi:type="dcterms:W3CDTF">2022-12-12T14:52:05Z</dcterms:created>
  <dcterms:modified xsi:type="dcterms:W3CDTF">2022-12-16T05:52:22Z</dcterms:modified>
</cp:coreProperties>
</file>