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  <p:sldId id="266" r:id="rId9"/>
    <p:sldId id="258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ТА\1 КУРС\ТОВАРКА(ПРЕЗЕНТАЦИИ)\новые презентации!!!!!!!!!!!!!!!!!!!!!!!!!!!!!!!\яйцо\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403475"/>
            <a:ext cx="6310312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9768" y="5805264"/>
            <a:ext cx="4174232" cy="1027766"/>
          </a:xfrm>
        </p:spPr>
        <p:txBody>
          <a:bodyPr/>
          <a:lstStyle/>
          <a:p>
            <a:r>
              <a:rPr lang="ru-RU" dirty="0" smtClean="0"/>
              <a:t>Подготовила С.В. Дыкина преподаватель первой квалификационной категории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ВЕТЕРИНАРНО-САНИТАРНАЯ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ЭКСПЕРТИЗА ЯИЦ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коэффициент соотношения массы белка и желтка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5" t="32500" r="35461" b="11666"/>
          <a:stretch/>
        </p:blipFill>
        <p:spPr bwMode="auto">
          <a:xfrm>
            <a:off x="1259632" y="1066191"/>
            <a:ext cx="5400600" cy="548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Рекомендации по хранению яиц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1. Чистые, целые, свежие </a:t>
            </a:r>
          </a:p>
          <a:p>
            <a:pPr marL="0" indent="0">
              <a:buNone/>
            </a:pPr>
            <a:r>
              <a:rPr lang="ru-RU" dirty="0" smtClean="0"/>
              <a:t>2. Хранить в холодильнике при </a:t>
            </a:r>
            <a:r>
              <a:rPr lang="en-US" dirty="0" smtClean="0"/>
              <a:t>t</a:t>
            </a:r>
            <a:r>
              <a:rPr lang="ru-RU" dirty="0" smtClean="0"/>
              <a:t> - 5˚С 90 дней</a:t>
            </a:r>
          </a:p>
          <a:p>
            <a:pPr marL="0" indent="0">
              <a:buNone/>
            </a:pPr>
            <a:r>
              <a:rPr lang="ru-RU" dirty="0" smtClean="0"/>
              <a:t>3. Тупым концом вверх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46552" r="20028" b="8190"/>
          <a:stretch/>
        </p:blipFill>
        <p:spPr bwMode="auto">
          <a:xfrm>
            <a:off x="611560" y="1340768"/>
            <a:ext cx="7567449" cy="331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Чем опасны яйца?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Источник заболеваний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САЛЬМОНЕЛЛЕЗ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ПАСТЕРЕЛЛЕЗ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ТУБЕРКУЛЕЗ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ОРНИТОЗ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ПУЛЛОРОЗ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ЧУМА ПТИЦ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ЛЕЙКОЗ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МИКОПЛАЗМОЗ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ЛАРИНГОТРАХЕИТ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РОЖИСТАЯ СПЕТИЦИМИЯ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КОЛИБАКТЕРИОЗ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Строение яйца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 t="15417" r="23565" b="8253"/>
          <a:stretch/>
        </p:blipFill>
        <p:spPr bwMode="auto">
          <a:xfrm>
            <a:off x="323528" y="1300948"/>
            <a:ext cx="5018056" cy="52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err="1" smtClean="0"/>
              <a:t>Овоскопия</a:t>
            </a:r>
            <a:r>
              <a:rPr lang="ru-RU" dirty="0" smtClean="0"/>
              <a:t> яиц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Просвечивает – свежее </a:t>
            </a:r>
          </a:p>
          <a:p>
            <a:r>
              <a:rPr lang="ru-RU" dirty="0" smtClean="0"/>
              <a:t>Не просвечивает – старое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51724" r="39900" b="15087"/>
          <a:stretch/>
        </p:blipFill>
        <p:spPr bwMode="auto">
          <a:xfrm>
            <a:off x="467544" y="1355833"/>
            <a:ext cx="7560840" cy="266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67278"/>
          </a:xfrm>
        </p:spPr>
        <p:txBody>
          <a:bodyPr/>
          <a:lstStyle/>
          <a:p>
            <a:pPr algn="ctr"/>
            <a:r>
              <a:rPr lang="ru-RU" dirty="0" smtClean="0"/>
              <a:t>ПИЩЕВЫЕ ПОРОКИ ЯИЦ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890664" cy="4637112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347864" y="1556792"/>
            <a:ext cx="5457294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 пищевым неполноценным (нестандартным или</a:t>
            </a:r>
          </a:p>
          <a:p>
            <a:pPr marL="0" indent="0">
              <a:buNone/>
            </a:pPr>
            <a:r>
              <a:rPr lang="ru-RU" dirty="0"/>
              <a:t>нетоварным) относят </a:t>
            </a:r>
            <a:r>
              <a:rPr lang="ru-RU" dirty="0" smtClean="0"/>
              <a:t>яйца со </a:t>
            </a:r>
            <a:r>
              <a:rPr lang="ru-RU" dirty="0"/>
              <a:t>следующими пороками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▪ «насечка» и «мятый бок» —повреждение</a:t>
            </a:r>
          </a:p>
          <a:p>
            <a:pPr marL="0" indent="0">
              <a:buNone/>
            </a:pPr>
            <a:r>
              <a:rPr lang="ru-RU" dirty="0"/>
              <a:t>скорлупы без признаков течи;</a:t>
            </a:r>
          </a:p>
          <a:p>
            <a:pPr marL="0" indent="0">
              <a:buNone/>
            </a:pPr>
            <a:r>
              <a:rPr lang="ru-RU" dirty="0"/>
              <a:t>▪ «тек» — повреждение скорлупы</a:t>
            </a:r>
          </a:p>
          <a:p>
            <a:pPr marL="0" indent="0">
              <a:buNone/>
            </a:pPr>
            <a:r>
              <a:rPr lang="ru-RU" dirty="0"/>
              <a:t>и </a:t>
            </a:r>
            <a:r>
              <a:rPr lang="ru-RU" dirty="0" err="1"/>
              <a:t>подскорлуповой</a:t>
            </a:r>
            <a:r>
              <a:rPr lang="ru-RU" dirty="0"/>
              <a:t> оболочки с частичной вытечкой</a:t>
            </a:r>
          </a:p>
          <a:p>
            <a:pPr marL="0" indent="0">
              <a:buNone/>
            </a:pPr>
            <a:r>
              <a:rPr lang="ru-RU" dirty="0"/>
              <a:t>содержимого яйца;</a:t>
            </a:r>
          </a:p>
          <a:p>
            <a:pPr marL="0" indent="0">
              <a:buNone/>
            </a:pPr>
            <a:r>
              <a:rPr lang="ru-RU" dirty="0"/>
              <a:t>▪ «</a:t>
            </a:r>
            <a:r>
              <a:rPr lang="ru-RU" dirty="0" err="1"/>
              <a:t>выливка</a:t>
            </a:r>
            <a:r>
              <a:rPr lang="ru-RU" dirty="0"/>
              <a:t>» — частичное смешение желтка</a:t>
            </a:r>
          </a:p>
          <a:p>
            <a:pPr marL="0" indent="0">
              <a:buNone/>
            </a:pPr>
            <a:r>
              <a:rPr lang="ru-RU" dirty="0"/>
              <a:t>с белком;</a:t>
            </a:r>
          </a:p>
          <a:p>
            <a:pPr marL="0" indent="0">
              <a:buNone/>
            </a:pPr>
            <a:r>
              <a:rPr lang="ru-RU" dirty="0"/>
              <a:t>▪ «малое пятно» — одно или несколько </a:t>
            </a:r>
            <a:r>
              <a:rPr lang="ru-RU" dirty="0" smtClean="0"/>
              <a:t>неподвижных темных </a:t>
            </a:r>
            <a:r>
              <a:rPr lang="ru-RU" dirty="0"/>
              <a:t>пятен под скорлупой общим размером </a:t>
            </a:r>
            <a:r>
              <a:rPr lang="ru-RU" dirty="0" smtClean="0"/>
              <a:t>не более </a:t>
            </a:r>
            <a:r>
              <a:rPr lang="ru-RU" dirty="0"/>
              <a:t>1/8 площади всего яйца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▪ </a:t>
            </a:r>
            <a:r>
              <a:rPr lang="ru-RU" dirty="0"/>
              <a:t>«присушка» — смещение и присыхание желтка</a:t>
            </a:r>
          </a:p>
          <a:p>
            <a:pPr marL="0" indent="0">
              <a:buNone/>
            </a:pPr>
            <a:r>
              <a:rPr lang="ru-RU" dirty="0"/>
              <a:t>к скорлупе, но без </a:t>
            </a:r>
            <a:r>
              <a:rPr lang="ru-RU" dirty="0" err="1"/>
              <a:t>подскорлуповых</a:t>
            </a:r>
            <a:r>
              <a:rPr lang="ru-RU" dirty="0"/>
              <a:t> пятен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20625" r="51742" b="18750"/>
          <a:stretch/>
        </p:blipFill>
        <p:spPr bwMode="auto">
          <a:xfrm>
            <a:off x="107504" y="1556791"/>
            <a:ext cx="3209518" cy="340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67278"/>
          </a:xfrm>
        </p:spPr>
        <p:txBody>
          <a:bodyPr/>
          <a:lstStyle/>
          <a:p>
            <a:pPr algn="ctr"/>
            <a:r>
              <a:rPr lang="ru-RU" dirty="0" smtClean="0"/>
              <a:t>Не пищевые пороки яиц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60859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923928" y="1600200"/>
            <a:ext cx="4881230" cy="4853136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/>
              <a:t>тумак» — с темным непрозрачным </a:t>
            </a:r>
            <a:r>
              <a:rPr lang="ru-RU" dirty="0" smtClean="0"/>
              <a:t>испорченным содержимым </a:t>
            </a:r>
            <a:r>
              <a:rPr lang="ru-RU" dirty="0"/>
              <a:t>(тухлые яйца);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/>
              <a:t>красюк</a:t>
            </a:r>
            <a:r>
              <a:rPr lang="ru-RU" dirty="0"/>
              <a:t>» — с однообразной рыжеватой </a:t>
            </a:r>
            <a:r>
              <a:rPr lang="ru-RU" dirty="0" smtClean="0"/>
              <a:t>окраской содержимого</a:t>
            </a:r>
            <a:r>
              <a:rPr lang="ru-RU" dirty="0"/>
              <a:t>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/>
              <a:t>кровяное пятно» — яйца с наличием </a:t>
            </a:r>
            <a:r>
              <a:rPr lang="ru-RU" dirty="0" smtClean="0"/>
              <a:t>на поверхности </a:t>
            </a:r>
            <a:r>
              <a:rPr lang="ru-RU" dirty="0"/>
              <a:t>желтка или в белке </a:t>
            </a:r>
            <a:r>
              <a:rPr lang="ru-RU" dirty="0" smtClean="0"/>
              <a:t>кровяных включений</a:t>
            </a:r>
            <a:r>
              <a:rPr lang="ru-RU" dirty="0"/>
              <a:t>, видимых при </a:t>
            </a:r>
            <a:r>
              <a:rPr lang="ru-RU" dirty="0" err="1"/>
              <a:t>овоскопировании</a:t>
            </a:r>
            <a:r>
              <a:rPr lang="ru-RU" dirty="0"/>
              <a:t>;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/>
              <a:t>большое пятно» — неподвижные темные </a:t>
            </a:r>
            <a:r>
              <a:rPr lang="ru-RU" dirty="0" smtClean="0"/>
              <a:t>пятна под </a:t>
            </a:r>
            <a:r>
              <a:rPr lang="ru-RU" dirty="0"/>
              <a:t>скорлупой общим размером более 1/8 </a:t>
            </a:r>
            <a:r>
              <a:rPr lang="ru-RU" dirty="0" smtClean="0"/>
              <a:t>площади яйца</a:t>
            </a:r>
            <a:r>
              <a:rPr lang="ru-RU" dirty="0"/>
              <a:t>; </a:t>
            </a:r>
            <a:endParaRPr lang="ru-RU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/>
              <a:t>зеленая гниль» — с белком зеленого цвета </a:t>
            </a:r>
            <a:r>
              <a:rPr lang="ru-RU" dirty="0" smtClean="0"/>
              <a:t>и резким </a:t>
            </a:r>
            <a:r>
              <a:rPr lang="ru-RU" dirty="0"/>
              <a:t>неприятным запахом.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0" t="45208" r="42840" b="27081"/>
          <a:stretch/>
        </p:blipFill>
        <p:spPr bwMode="auto">
          <a:xfrm>
            <a:off x="148449" y="1556792"/>
            <a:ext cx="366961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Оценка яиц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7990307"/>
              </p:ext>
            </p:extLst>
          </p:nvPr>
        </p:nvGraphicFramePr>
        <p:xfrm>
          <a:off x="68757" y="1844824"/>
          <a:ext cx="9075243" cy="35283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2923"/>
                <a:gridCol w="1427988"/>
                <a:gridCol w="1506083"/>
                <a:gridCol w="1506083"/>
                <a:gridCol w="1506083"/>
                <a:gridCol w="1506083"/>
              </a:tblGrid>
              <a:tr h="50405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КАТЕГОРИЯ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Отборное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категория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категория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Маркировка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504056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СВЕЖЕСТЬ 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Диетическое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Маркировка</a:t>
                      </a:r>
                      <a:r>
                        <a:rPr lang="ru-RU" baseline="0" dirty="0" smtClean="0"/>
                        <a:t> – Д Срок реализации 7 дней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Столовое 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Маркировка – С Срок реализации 25 дней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ИНДЕКС ФОРМЫ ЯЙЦА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3534" y="1724816"/>
            <a:ext cx="8347958" cy="5133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ПРАВИЛЬНАЯ</a:t>
            </a:r>
          </a:p>
          <a:p>
            <a:pPr marL="0" indent="0">
              <a:buNone/>
            </a:pPr>
            <a:r>
              <a:rPr lang="ru-RU" dirty="0" smtClean="0"/>
              <a:t>2. ОКРУГЛАЯ </a:t>
            </a:r>
          </a:p>
          <a:p>
            <a:pPr marL="0" indent="0">
              <a:buNone/>
            </a:pPr>
            <a:r>
              <a:rPr lang="ru-RU" dirty="0" smtClean="0"/>
              <a:t>3.УДЛИНЕННАЯ </a:t>
            </a:r>
          </a:p>
          <a:p>
            <a:pPr marL="0" indent="0">
              <a:buNone/>
            </a:pPr>
            <a:r>
              <a:rPr lang="ru-RU" dirty="0" smtClean="0"/>
              <a:t>4. НЕПРАВИЛЬНАЯ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И.ф</a:t>
            </a:r>
            <a:r>
              <a:rPr lang="ru-RU" dirty="0" smtClean="0"/>
              <a:t>.=Д1/Д2*100</a:t>
            </a:r>
          </a:p>
          <a:p>
            <a:pPr marL="0" indent="0">
              <a:buNone/>
            </a:pPr>
            <a:r>
              <a:rPr lang="ru-RU" dirty="0" smtClean="0"/>
              <a:t>Индекс формы в норме для некалиброванных яиц должен составлять </a:t>
            </a:r>
            <a:r>
              <a:rPr lang="ru-RU" b="1" dirty="0" smtClean="0"/>
              <a:t>74-78%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/>
              <a:t>выше показатель индекса формы яиц, тем яйца более округлые, а чем ниже, тем яйца более втянутые и удлинённые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45000" r="50337" b="37708"/>
          <a:stretch/>
        </p:blipFill>
        <p:spPr bwMode="auto">
          <a:xfrm>
            <a:off x="539552" y="1154639"/>
            <a:ext cx="7698824" cy="21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833614"/>
            <a:ext cx="2625276" cy="36004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60840" cy="792088"/>
          </a:xfrm>
        </p:spPr>
        <p:txBody>
          <a:bodyPr/>
          <a:lstStyle/>
          <a:p>
            <a:pPr algn="ctr"/>
            <a:r>
              <a:rPr lang="ru-RU" dirty="0" smtClean="0"/>
              <a:t>Определение свежести яйца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13318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Яйцо на дне стакана – СВЕЖЕЕ</a:t>
            </a:r>
          </a:p>
          <a:p>
            <a:pPr marL="0" indent="0">
              <a:buNone/>
            </a:pPr>
            <a:r>
              <a:rPr lang="ru-RU" dirty="0" smtClean="0"/>
              <a:t>2. Яйцо острой частью прикасается к дну стакана, тупой часть приподнят – 1 НЕДЕЛЯ</a:t>
            </a:r>
          </a:p>
          <a:p>
            <a:pPr marL="0" indent="0">
              <a:buNone/>
            </a:pPr>
            <a:r>
              <a:rPr lang="ru-RU" dirty="0" smtClean="0"/>
              <a:t>3. Яйцо плавает в стакане с тупым концом вверх – 2-3 НЕДЕЛИ</a:t>
            </a:r>
          </a:p>
          <a:p>
            <a:pPr marL="0" indent="0">
              <a:buNone/>
            </a:pPr>
            <a:r>
              <a:rPr lang="ru-RU" dirty="0" smtClean="0"/>
              <a:t>4. Яйцо плавает на поверхности – 5-6 НЕДЕЛЬ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36638" r="37355" b="43750"/>
          <a:stretch/>
        </p:blipFill>
        <p:spPr bwMode="auto">
          <a:xfrm>
            <a:off x="376923" y="1313344"/>
            <a:ext cx="7769826" cy="218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8" y="1041916"/>
            <a:ext cx="610235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Желток плотный, хорошо выпуклый над поверхностью, шаровидной формы. </a:t>
            </a:r>
          </a:p>
          <a:p>
            <a:pPr marL="0" indent="0">
              <a:buNone/>
            </a:pPr>
            <a:r>
              <a:rPr lang="ru-RU" dirty="0" smtClean="0"/>
              <a:t>Белок плотный, упругий хорошо отделен от жидкого белка. СВЕЖЕЕ</a:t>
            </a:r>
          </a:p>
          <a:p>
            <a:pPr marL="0" indent="0">
              <a:buNone/>
            </a:pPr>
            <a:r>
              <a:rPr lang="ru-RU" dirty="0" smtClean="0"/>
              <a:t>2. Желток плотный, шаровидный. Белок теряет свою плотность, жидкий белок растекается.  НЕДЕЛЬНАЯ СВЕЖЕСТЬ</a:t>
            </a:r>
          </a:p>
          <a:p>
            <a:pPr marL="0" indent="0">
              <a:buNone/>
            </a:pPr>
            <a:r>
              <a:rPr lang="ru-RU" dirty="0" smtClean="0"/>
              <a:t>3. Желток плоский, может иметь углубление. Плотный белок не отличим от жидкой формы – водянистой консистенции. 2 – 3 НЕДЕЛИ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44289" r="31461" b="33082"/>
          <a:stretch/>
        </p:blipFill>
        <p:spPr bwMode="auto">
          <a:xfrm>
            <a:off x="611560" y="1386880"/>
            <a:ext cx="7773888" cy="19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559675" cy="792163"/>
          </a:xfrm>
        </p:spPr>
        <p:txBody>
          <a:bodyPr/>
          <a:lstStyle/>
          <a:p>
            <a:pPr algn="ctr"/>
            <a:r>
              <a:rPr lang="ru-RU" dirty="0" smtClean="0"/>
              <a:t>Определение свежести яйца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439</Words>
  <Application>Microsoft Office PowerPoint</Application>
  <PresentationFormat>Экран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Строение яйца</vt:lpstr>
      <vt:lpstr>Овоскопия яиц </vt:lpstr>
      <vt:lpstr>ПИЩЕВЫЕ ПОРОКИ ЯИЦ </vt:lpstr>
      <vt:lpstr>Не пищевые пороки яиц</vt:lpstr>
      <vt:lpstr>Оценка яиц </vt:lpstr>
      <vt:lpstr>ИНДЕКС ФОРМЫ ЯЙЦА</vt:lpstr>
      <vt:lpstr>Определение свежести яйца</vt:lpstr>
      <vt:lpstr>Определение свежести яйца</vt:lpstr>
      <vt:lpstr>коэффициент соотношения массы белка и желтка</vt:lpstr>
      <vt:lpstr>Рекомендации по хранению яиц</vt:lpstr>
      <vt:lpstr>Чем опасны яйца?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2022-12-13T17:43:39Z</dcterms:created>
  <dcterms:modified xsi:type="dcterms:W3CDTF">2022-12-13T21:52:04Z</dcterms:modified>
</cp:coreProperties>
</file>