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8" r:id="rId5"/>
    <p:sldId id="261" r:id="rId6"/>
    <p:sldId id="279" r:id="rId7"/>
    <p:sldId id="262" r:id="rId8"/>
    <p:sldId id="280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Развитие естественнонаучной грамотности  окружающего мира методом  проектной деятельности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Функциональная </a:t>
            </a:r>
            <a:r>
              <a:rPr lang="ru-RU" dirty="0" smtClean="0"/>
              <a:t>грамотность </a:t>
            </a:r>
            <a:r>
              <a:rPr lang="ru-RU" dirty="0"/>
              <a:t>вводит   младшего школьника в систему различных отношений </a:t>
            </a:r>
            <a:r>
              <a:rPr lang="ru-RU" dirty="0" smtClean="0"/>
              <a:t>:</a:t>
            </a:r>
          </a:p>
          <a:p>
            <a:pPr lvl="0"/>
            <a:r>
              <a:rPr lang="ru-RU" b="1" i="1" dirty="0" smtClean="0"/>
              <a:t>знакомство </a:t>
            </a:r>
            <a:r>
              <a:rPr lang="ru-RU" b="1" i="1" dirty="0"/>
              <a:t>с объектами и явлениями природы,</a:t>
            </a:r>
          </a:p>
          <a:p>
            <a:pPr lvl="0"/>
            <a:r>
              <a:rPr lang="ru-RU" b="1" i="1" dirty="0"/>
              <a:t>взаимодействие с людьми,</a:t>
            </a:r>
          </a:p>
          <a:p>
            <a:pPr lvl="0"/>
            <a:r>
              <a:rPr lang="ru-RU" b="1" i="1" dirty="0"/>
              <a:t>участие в жизни общества,</a:t>
            </a:r>
          </a:p>
          <a:p>
            <a:pPr lvl="0"/>
            <a:r>
              <a:rPr lang="ru-RU" b="1" i="1" dirty="0"/>
              <a:t>отношение к изучению окружающего мира,</a:t>
            </a:r>
          </a:p>
          <a:p>
            <a:pPr lvl="0"/>
            <a:r>
              <a:rPr lang="ru-RU" b="1" i="1" dirty="0"/>
              <a:t>познание самого себя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88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dirty="0"/>
              <a:t>личностные результаты</a:t>
            </a:r>
            <a:r>
              <a:rPr lang="ru-RU" dirty="0"/>
              <a:t>: осознание себя гражданином через формирование уважительного отношения к своей малой родине; осознание ценности семьи, развитие этических норм (взаимопомощи, ответственности) по отношению к членам своей семьи; осознание своей новой социальной роли - ученик, развитие мотивов учебной деятельности; формирование личной ответственности за своих питомцев.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dirty="0"/>
              <a:t>В </a:t>
            </a:r>
            <a:r>
              <a:rPr lang="ru-RU" sz="2900" b="1" dirty="0"/>
              <a:t>первом классе </a:t>
            </a:r>
            <a:r>
              <a:rPr lang="ru-RU" sz="2900" dirty="0"/>
              <a:t>на уроках проектная деятельность учащихся носит </a:t>
            </a:r>
            <a:r>
              <a:rPr lang="ru-RU" sz="2900" b="1" dirty="0"/>
              <a:t>подготовительный  характер</a:t>
            </a:r>
            <a:r>
              <a:rPr lang="ru-RU" sz="2900" dirty="0"/>
              <a:t>, потому что ученики ещё не умеют читать и писать,  поэтому все  </a:t>
            </a:r>
            <a:r>
              <a:rPr lang="ru-RU" sz="2900" b="1" dirty="0"/>
              <a:t>проекты носят творческий характер: рисунки, поделки, устные рассказы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580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dirty="0"/>
              <a:t>В 2 классе учащиеся выполняют мини - проекты, работая в группе в течение 1-2уроков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 2 классе ребята </a:t>
            </a:r>
            <a:r>
              <a:rPr lang="ru-RU" dirty="0"/>
              <a:t>могут получать информацию не только из устных источников, но и из письменных, проявляя </a:t>
            </a:r>
            <a:r>
              <a:rPr lang="ru-RU" b="1" dirty="0"/>
              <a:t>определённую долю самостоятельности 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    при </a:t>
            </a:r>
            <a:r>
              <a:rPr lang="ru-RU" dirty="0"/>
              <a:t>работе над </a:t>
            </a:r>
            <a:r>
              <a:rPr lang="ru-RU" dirty="0" smtClean="0"/>
              <a:t>   проектом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4586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В третьем классе </a:t>
            </a:r>
            <a:r>
              <a:rPr lang="ru-RU" sz="1600" dirty="0"/>
              <a:t>тематика проектов помогает достижению важных </a:t>
            </a:r>
            <a:r>
              <a:rPr lang="ru-RU" sz="1600" b="1" dirty="0"/>
              <a:t>личностных результатов</a:t>
            </a:r>
            <a:r>
              <a:rPr lang="ru-RU" sz="1600" dirty="0"/>
              <a:t>, в том числе:</a:t>
            </a:r>
          </a:p>
          <a:p>
            <a:pPr lvl="0"/>
            <a:r>
              <a:rPr lang="ru-RU" sz="1600" dirty="0"/>
              <a:t>осознанию себя гражданином через формирование уважительного отношения к Родине и ее защитникам, к своей малой родине;</a:t>
            </a:r>
          </a:p>
          <a:p>
            <a:pPr lvl="0"/>
            <a:r>
              <a:rPr lang="ru-RU" sz="1600" dirty="0"/>
              <a:t>развитию этических чувств, доброжелательности и эмоционально нравственной отзывчивости в процессе знакомства с биографиями выдающихся людей.</a:t>
            </a:r>
          </a:p>
          <a:p>
            <a:pPr lvl="0"/>
            <a:r>
              <a:rPr lang="ru-RU" sz="1600" dirty="0"/>
              <a:t>развитию мотивов учебной деятельности и личностного смысла учения в процессе исследований природы и экономики родного края, знакомства с искусством кулинарии.</a:t>
            </a:r>
          </a:p>
          <a:p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После выбора темы, учащимся  я предлагаю </a:t>
            </a:r>
            <a:r>
              <a:rPr lang="ru-RU" b="1" dirty="0"/>
              <a:t>самостоятельно </a:t>
            </a:r>
            <a:r>
              <a:rPr lang="ru-RU" dirty="0"/>
              <a:t>изучить различные источники и найти информацию по заданной теме и подготовить презентацию своего  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44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</a:t>
            </a:r>
            <a:r>
              <a:rPr lang="ru-RU" b="1" dirty="0"/>
              <a:t>четвертом классе </a:t>
            </a:r>
            <a:r>
              <a:rPr lang="ru-RU" dirty="0"/>
              <a:t>на всех этапах работы, от выбора темы до презентации результатов, дети имеют возможность проявить</a:t>
            </a:r>
            <a:r>
              <a:rPr lang="ru-RU" b="1" dirty="0"/>
              <a:t> самостоятельность и творчески использовать</a:t>
            </a:r>
            <a:r>
              <a:rPr lang="ru-RU" dirty="0"/>
              <a:t>  </a:t>
            </a:r>
            <a:r>
              <a:rPr lang="ru-RU" b="1" dirty="0"/>
              <a:t>приобретенный ранее опыт.</a:t>
            </a:r>
            <a:endParaRPr lang="ru-RU" dirty="0"/>
          </a:p>
          <a:p>
            <a:r>
              <a:rPr lang="ru-RU" dirty="0"/>
              <a:t>Рекомендуемые темы работ даны единым блоком в конце каждой части учебника. Из  предложенного списка учащиеся самостоятельно выбирают тему проекта, который будут  выполнять.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1119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Проектные работы в 4 классе могут выполняться как индивидуально, так и в парах, группах или же всем классом. При этом дети работают самостоятельно или в сотрудничестве со взрослыми.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3896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– 5П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1.Проблема.</a:t>
            </a:r>
          </a:p>
          <a:p>
            <a:r>
              <a:rPr lang="ru-RU" dirty="0"/>
              <a:t>2.Проектирование (планирование работы)</a:t>
            </a:r>
          </a:p>
          <a:p>
            <a:r>
              <a:rPr lang="ru-RU" dirty="0"/>
              <a:t>3.Поиск и сбор информации.</a:t>
            </a:r>
          </a:p>
          <a:p>
            <a:r>
              <a:rPr lang="ru-RU" dirty="0"/>
              <a:t>4.Продукт работы.</a:t>
            </a:r>
          </a:p>
          <a:p>
            <a:r>
              <a:rPr lang="ru-RU" dirty="0"/>
              <a:t>5.Презентация.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83248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«1П</a:t>
            </a:r>
            <a:r>
              <a:rPr lang="ru-RU" b="1" dirty="0"/>
              <a:t>» - Проблема (погружение в проект)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«1П» - Проблема (погружение в проект</a:t>
            </a:r>
            <a:r>
              <a:rPr lang="ru-RU" b="1" dirty="0" smtClean="0"/>
              <a:t>)</a:t>
            </a:r>
          </a:p>
          <a:p>
            <a:endParaRPr lang="ru-RU" b="1" dirty="0"/>
          </a:p>
          <a:p>
            <a:endParaRPr lang="ru-RU" dirty="0"/>
          </a:p>
          <a:p>
            <a:r>
              <a:rPr lang="ru-RU" sz="5100" dirty="0"/>
              <a:t>а) определение проблемы и вытекающих из нее целей и задач; </a:t>
            </a:r>
            <a:endParaRPr lang="ru-RU" sz="5100" dirty="0" smtClean="0"/>
          </a:p>
          <a:p>
            <a:r>
              <a:rPr lang="ru-RU" sz="5100" dirty="0"/>
              <a:t/>
            </a:r>
            <a:br>
              <a:rPr lang="ru-RU" sz="5100" dirty="0"/>
            </a:br>
            <a:r>
              <a:rPr lang="ru-RU" sz="5100" dirty="0"/>
              <a:t>б) выдвижение гипотезы их решения; </a:t>
            </a:r>
            <a:endParaRPr lang="ru-RU" sz="5100" dirty="0" smtClean="0"/>
          </a:p>
          <a:p>
            <a:r>
              <a:rPr lang="ru-RU" sz="5100" dirty="0"/>
              <a:t/>
            </a:r>
            <a:br>
              <a:rPr lang="ru-RU" sz="5100" dirty="0"/>
            </a:br>
            <a:r>
              <a:rPr lang="ru-RU" sz="5100" dirty="0"/>
              <a:t>в) обсуждение методов исследования;</a:t>
            </a:r>
          </a:p>
          <a:p>
            <a:endParaRPr lang="ru-RU" sz="51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dirty="0"/>
              <a:t>М</a:t>
            </a:r>
            <a:r>
              <a:rPr lang="ru-RU" sz="3400" dirty="0" smtClean="0"/>
              <a:t>етод </a:t>
            </a:r>
            <a:r>
              <a:rPr lang="ru-RU" sz="3400" dirty="0"/>
              <a:t>“мозговой штурм” </a:t>
            </a:r>
            <a:r>
              <a:rPr lang="ru-RU" sz="3400" dirty="0" smtClean="0"/>
              <a:t>, «мозговая осада»</a:t>
            </a:r>
            <a:r>
              <a:rPr lang="ru-RU" sz="3400" dirty="0"/>
              <a:t> </a:t>
            </a:r>
            <a:endParaRPr lang="ru-RU" sz="3400" dirty="0" smtClean="0"/>
          </a:p>
          <a:p>
            <a:r>
              <a:rPr lang="ru-RU" sz="3400" dirty="0"/>
              <a:t>С</a:t>
            </a:r>
            <a:r>
              <a:rPr lang="ru-RU" sz="3400" dirty="0" smtClean="0"/>
              <a:t>лова </a:t>
            </a:r>
            <a:r>
              <a:rPr lang="ru-RU" sz="3400" dirty="0"/>
              <a:t>в виде глаголов:  </a:t>
            </a:r>
            <a:r>
              <a:rPr lang="ru-RU" sz="3400" b="1" dirty="0"/>
              <a:t>выявить...; установить...; обосновать...;уточнить...;разработать...; показать...;исследовать...узнать как…</a:t>
            </a:r>
            <a:endParaRPr lang="ru-RU" sz="3400" dirty="0"/>
          </a:p>
          <a:p>
            <a:r>
              <a:rPr lang="ru-RU" sz="3400" b="1" dirty="0"/>
              <a:t>что будет, если …выяснить, определить как зависит…экспериментально доказать…сравнить…изучить как </a:t>
            </a:r>
            <a:r>
              <a:rPr lang="ru-RU" sz="3400" b="1" dirty="0" smtClean="0"/>
              <a:t>влияет…</a:t>
            </a:r>
          </a:p>
          <a:p>
            <a:r>
              <a:rPr lang="ru-RU" sz="3400" b="1" dirty="0" smtClean="0"/>
              <a:t>Слова для </a:t>
            </a:r>
            <a:r>
              <a:rPr lang="ru-RU" sz="3400" dirty="0"/>
              <a:t>  </a:t>
            </a:r>
            <a:r>
              <a:rPr lang="ru-RU" sz="3400" dirty="0" smtClean="0"/>
              <a:t>составления  </a:t>
            </a:r>
            <a:r>
              <a:rPr lang="ru-RU" sz="3400" dirty="0"/>
              <a:t>задач: </a:t>
            </a:r>
            <a:r>
              <a:rPr lang="ru-RU" sz="3400" b="1" dirty="0"/>
              <a:t>выяснить...;изучить...;провести...;рассмотреть...;найти...;описать</a:t>
            </a:r>
            <a:r>
              <a:rPr lang="ru-RU" sz="3400" b="1" dirty="0" smtClean="0"/>
              <a:t>...</a:t>
            </a:r>
            <a:r>
              <a:rPr lang="ru-RU" sz="3400" dirty="0"/>
              <a:t> </a:t>
            </a:r>
            <a:endParaRPr lang="ru-RU" sz="3400" dirty="0" smtClean="0"/>
          </a:p>
          <a:p>
            <a:r>
              <a:rPr lang="ru-RU" sz="3400" dirty="0" smtClean="0"/>
              <a:t>Выдвижение гипотезы исследования </a:t>
            </a:r>
            <a:r>
              <a:rPr lang="ru-RU" sz="3400" dirty="0"/>
              <a:t>через вопросы: 1. Почему данную проблему нужно решать?</a:t>
            </a:r>
          </a:p>
          <a:p>
            <a:r>
              <a:rPr lang="ru-RU" sz="3400" dirty="0"/>
              <a:t>2. Что нужно сделать, чтобы проблемная ситуация разрешилась?</a:t>
            </a:r>
          </a:p>
          <a:p>
            <a:endParaRPr lang="ru-RU" sz="3400" dirty="0"/>
          </a:p>
          <a:p>
            <a:endParaRPr lang="ru-RU" sz="3400" b="1" dirty="0" smtClean="0"/>
          </a:p>
          <a:p>
            <a:endParaRPr lang="ru-RU" sz="3400" dirty="0"/>
          </a:p>
          <a:p>
            <a:endParaRPr lang="ru-RU" sz="3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69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«2П» - Проектирование (планирование работы)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а) определение источников информации; </a:t>
            </a:r>
            <a:endParaRPr lang="ru-RU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б) определение способов сбора и анализа информации; </a:t>
            </a:r>
            <a:endParaRPr lang="ru-RU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в) определение способа представления результатов; </a:t>
            </a:r>
            <a:endParaRPr lang="ru-RU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г) установление процедур и критериев оценки результатов и процесса; </a:t>
            </a:r>
            <a:endParaRPr lang="ru-RU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д) распределение задач между членами команды.</a:t>
            </a:r>
          </a:p>
          <a:p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На втором этапе организуется деятельность детей. Если проект групповой, то необходимо организовать детей в группы, определить цели и задачи каждой группы для 1 и 2 класса. По необходимости определить роль каждого члена группы.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Учащиеся </a:t>
            </a:r>
            <a:r>
              <a:rPr lang="ru-RU" dirty="0"/>
              <a:t>3-4 класса делают это самостоятельно.  На этом же этапе происходит и планирование работы по решению задачи проекта. Оно может быть параллельным или последовательным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   Дети анализируют литературу, используя свои знания о природе, сами приобретают знания, используя различные информационные средства, составляют план исследования или своей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128375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3П» - Поиск и сбор информации (исследование)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а) сбор информации; </a:t>
            </a:r>
            <a:br>
              <a:rPr lang="ru-RU" dirty="0"/>
            </a:br>
            <a:r>
              <a:rPr lang="ru-RU" dirty="0"/>
              <a:t>б) решение промежуточных задач.</a:t>
            </a:r>
          </a:p>
          <a:p>
            <a:r>
              <a:rPr lang="ru-RU" dirty="0"/>
              <a:t>На этом этапе, помимо </a:t>
            </a:r>
            <a:r>
              <a:rPr lang="ru-RU" dirty="0" err="1"/>
              <a:t>знаниевого</a:t>
            </a:r>
            <a:r>
              <a:rPr lang="ru-RU" dirty="0"/>
              <a:t> компонента естественнонаучной грамотности , дети проводят  несложные наблюдения, опыты, мини-исследования, измерения, построение моделей, анализ полученных результатов,  приведение примеров, подтверждающих достоверность фактов, формулируют  выводы.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759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4П» -Продукт работы(оформление результатов)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а) анализ полученных данных; </a:t>
            </a:r>
            <a:br>
              <a:rPr lang="ru-RU" dirty="0"/>
            </a:br>
            <a:r>
              <a:rPr lang="ru-RU" dirty="0"/>
              <a:t>б) формулирование выводов;</a:t>
            </a:r>
          </a:p>
          <a:p>
            <a:r>
              <a:rPr lang="ru-RU" dirty="0"/>
              <a:t>в) оформление конечных результатов. 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Учащиеся оформляют проект, изготавливают продукт. Участвуют в коллективном анализе проекта, оценивают свою роль, анализируют выполненный проект, выясняют причины успехов, неудач. Проводят анализ достижений поставленной цели. Делают выводы.</a:t>
            </a:r>
          </a:p>
          <a:p>
            <a:r>
              <a:rPr lang="ru-RU" dirty="0"/>
              <a:t>Выводы можно выполнить в виде диаграммы или таблицы. Ученикам 3 и 4 класса это вполне по силам.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78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Естественнонаучная грамотность –  это способность:</a:t>
            </a:r>
            <a:endParaRPr lang="ru-RU" dirty="0"/>
          </a:p>
          <a:p>
            <a:r>
              <a:rPr lang="ru-RU" b="1" dirty="0"/>
              <a:t>•использовать естественнонаучные знания,</a:t>
            </a:r>
            <a:endParaRPr lang="ru-RU" dirty="0"/>
          </a:p>
          <a:p>
            <a:r>
              <a:rPr lang="ru-RU" b="1" dirty="0"/>
              <a:t>•выявлять проблемы,</a:t>
            </a:r>
            <a:endParaRPr lang="ru-RU" dirty="0"/>
          </a:p>
          <a:p>
            <a:r>
              <a:rPr lang="ru-RU" b="1" dirty="0"/>
              <a:t>•делать обоснованные выводы, необходимые для понимания окружающего мира и тех изменений, которые вносит в него деятельность человека, и для принятия соответствующих решений.</a:t>
            </a:r>
            <a:endParaRPr lang="ru-RU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Естественнонаучная грамотность младшего школьника включает </a:t>
            </a:r>
            <a:r>
              <a:rPr lang="ru-RU" b="1" dirty="0"/>
              <a:t>мотивационный, содержательный и </a:t>
            </a:r>
            <a:r>
              <a:rPr lang="ru-RU" b="1" dirty="0" err="1"/>
              <a:t>деятельностный</a:t>
            </a:r>
            <a:r>
              <a:rPr lang="ru-RU" b="1" dirty="0"/>
              <a:t> элементы</a:t>
            </a:r>
            <a:r>
              <a:rPr lang="ru-RU" dirty="0"/>
              <a:t>, которые обеспечивают: </a:t>
            </a:r>
            <a:r>
              <a:rPr lang="ru-RU" b="1" dirty="0"/>
              <a:t>развитие </a:t>
            </a:r>
            <a:r>
              <a:rPr lang="ru-RU" dirty="0"/>
              <a:t>(на основе полученных знаний) правильных отношений растущего человека к природной среде без вреда для себя и этой среды</a:t>
            </a:r>
            <a:r>
              <a:rPr lang="ru-RU" b="1" dirty="0"/>
              <a:t>, участие </a:t>
            </a:r>
            <a:r>
              <a:rPr lang="ru-RU" dirty="0"/>
              <a:t>в изучении природы и созидательной деятельности в ней с учетом освоенных способов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83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«5П» - Презентация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5400" dirty="0"/>
              <a:t>-</a:t>
            </a:r>
            <a:r>
              <a:rPr lang="ru-RU" sz="5400" dirty="0"/>
              <a:t> представление продукта;</a:t>
            </a:r>
          </a:p>
          <a:p>
            <a:pPr marL="0" indent="0">
              <a:buNone/>
            </a:pPr>
            <a:r>
              <a:rPr lang="ru-RU" sz="5400" dirty="0"/>
              <a:t>-</a:t>
            </a:r>
            <a:r>
              <a:rPr lang="ru-RU" sz="5400" dirty="0" smtClean="0"/>
              <a:t> </a:t>
            </a:r>
            <a:r>
              <a:rPr lang="ru-RU" sz="5400" dirty="0"/>
              <a:t>оценка </a:t>
            </a:r>
            <a:r>
              <a:rPr lang="ru-RU" sz="5400" dirty="0" smtClean="0"/>
              <a:t>работы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Умение: рассказать </a:t>
            </a:r>
            <a:r>
              <a:rPr lang="ru-RU" dirty="0"/>
              <a:t>о постановке и решении задачи проекта</a:t>
            </a:r>
            <a:r>
              <a:rPr lang="ru-RU" dirty="0" smtClean="0"/>
              <a:t>;</a:t>
            </a:r>
            <a:r>
              <a:rPr lang="ru-RU" dirty="0"/>
              <a:t> демонстрировать понимание проблемы проекта, собственную формулировку цели и задач проекта, выбранный путь решения;</a:t>
            </a:r>
          </a:p>
          <a:p>
            <a:pPr lvl="0"/>
            <a:r>
              <a:rPr lang="ru-RU" dirty="0"/>
              <a:t>анализировать ход поиска решения ;</a:t>
            </a:r>
          </a:p>
          <a:p>
            <a:pPr lvl="0"/>
            <a:r>
              <a:rPr lang="ru-RU" dirty="0"/>
              <a:t>демонстрировать найденное решение;</a:t>
            </a:r>
          </a:p>
          <a:p>
            <a:pPr lvl="0"/>
            <a:r>
              <a:rPr lang="ru-RU" dirty="0"/>
              <a:t>анализировать влияние различных факторов на ход работы над проектом;</a:t>
            </a:r>
          </a:p>
          <a:p>
            <a:pPr lvl="0"/>
            <a:r>
              <a:rPr lang="ru-RU" dirty="0"/>
              <a:t>проводить самоанализ успешности и результативности решения проблемы,.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354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ходе работы над проектом я выделила  обязательные виды работ:  </a:t>
            </a:r>
            <a:endParaRPr lang="ru-RU" dirty="0" smtClean="0"/>
          </a:p>
          <a:p>
            <a:r>
              <a:rPr lang="ru-RU" dirty="0" smtClean="0"/>
              <a:t>взаимодействие </a:t>
            </a:r>
            <a:r>
              <a:rPr lang="ru-RU" dirty="0"/>
              <a:t>с окружающей действительностью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решение различных практических задач, </a:t>
            </a:r>
            <a:endParaRPr lang="ru-RU" dirty="0" smtClean="0"/>
          </a:p>
          <a:p>
            <a:r>
              <a:rPr lang="ru-RU" dirty="0" smtClean="0"/>
              <a:t>социальные </a:t>
            </a:r>
            <a:r>
              <a:rPr lang="ru-RU" dirty="0"/>
              <a:t>взаимоотношения ,умение рефлексировать  и прогнозировать. </a:t>
            </a:r>
          </a:p>
          <a:p>
            <a:r>
              <a:rPr lang="ru-RU" dirty="0"/>
              <a:t>  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9289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Виды проектов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1)Информационный (доклад, </a:t>
            </a:r>
            <a:r>
              <a:rPr lang="ru-RU" dirty="0" smtClean="0"/>
              <a:t>сообщение</a:t>
            </a:r>
            <a:r>
              <a:rPr lang="ru-RU" dirty="0"/>
              <a:t> 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2)Исследовательский ( эксперимент, опыты)</a:t>
            </a:r>
          </a:p>
          <a:p>
            <a:endParaRPr lang="ru-RU" dirty="0"/>
          </a:p>
          <a:p>
            <a:r>
              <a:rPr lang="ru-RU" dirty="0" smtClean="0"/>
              <a:t>3)Прикладной ( стенгазета, листовка, плакат, игрушка, фотоальбом, книга, </a:t>
            </a:r>
            <a:r>
              <a:rPr lang="ru-RU" dirty="0" smtClean="0"/>
              <a:t>буклет , </a:t>
            </a:r>
            <a:r>
              <a:rPr lang="ru-RU" dirty="0" smtClean="0"/>
              <a:t>макет, </a:t>
            </a:r>
            <a:r>
              <a:rPr lang="ru-RU" dirty="0" err="1" smtClean="0"/>
              <a:t>лэпбук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 smtClean="0"/>
              <a:t>4)Ролевой ( сценка,  проигрывание ситуаций, экскурсия, спектакль, агитбригада, игра)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96" y="1600200"/>
            <a:ext cx="3250207" cy="4525963"/>
          </a:xfrm>
        </p:spPr>
      </p:pic>
    </p:spTree>
    <p:extLst>
      <p:ext uri="{BB962C8B-B14F-4D97-AF65-F5344CB8AC3E}">
        <p14:creationId xmlns:p14="http://schemas.microsoft.com/office/powerpoint/2010/main" val="153036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   </a:t>
            </a:r>
            <a:r>
              <a:rPr lang="ru-RU" b="1" dirty="0"/>
              <a:t>Проектная деятельность – это хороший инструмент для развития функциональной грамотности младших школьников</a:t>
            </a:r>
            <a:r>
              <a:rPr lang="ru-RU" dirty="0"/>
              <a:t>, их творческих способностей , совершенствования таких качеств как </a:t>
            </a:r>
            <a:r>
              <a:rPr lang="ru-RU" b="1" dirty="0"/>
              <a:t>самостоятельность, оригинальность мышления, независимость</a:t>
            </a:r>
            <a:r>
              <a:rPr lang="ru-RU" dirty="0"/>
              <a:t>. Кроме того, через проектную деятельность происходит формирование и развитие </a:t>
            </a:r>
            <a:r>
              <a:rPr lang="ru-RU" b="1" dirty="0"/>
              <a:t>личностных качеств </a:t>
            </a:r>
            <a:r>
              <a:rPr lang="ru-RU" dirty="0"/>
              <a:t>ребёнка – </a:t>
            </a:r>
            <a:r>
              <a:rPr lang="ru-RU" b="1" dirty="0"/>
              <a:t>умение работать сообща, способность быть полноправным членом коллектива, быть терпимым к своим товарищам. </a:t>
            </a:r>
            <a:r>
              <a:rPr lang="ru-RU" dirty="0"/>
              <a:t>Младший школьный возраст представляет особую важность для формирования информационной грамотности как составляющей информационной культуры личности, так как именно в этот период происходит активизация развития познавательных способностей, формирование содержательных обобщений и понятий.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11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Представлена </a:t>
            </a:r>
            <a:r>
              <a:rPr lang="ru-RU" sz="2700" dirty="0"/>
              <a:t>система проектов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1 класс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«Моя малая Родина»</a:t>
            </a:r>
          </a:p>
          <a:p>
            <a:r>
              <a:rPr lang="ru-RU" b="1" dirty="0"/>
              <a:t>«Моя семья»</a:t>
            </a:r>
          </a:p>
          <a:p>
            <a:r>
              <a:rPr lang="ru-RU" b="1" dirty="0"/>
              <a:t> «Мой класс и моя школа»</a:t>
            </a:r>
          </a:p>
          <a:p>
            <a:r>
              <a:rPr lang="ru-RU" b="1" dirty="0"/>
              <a:t> «Мои домашние питомцы».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53489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Прикладной проект «Звери нашего края» (групповой)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Прикладной проект «Осенние превращения » (индивидуальный)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97421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Групповой проект «Как помочь птицам?»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2 класс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/>
              <a:t>«Родной город (село)»</a:t>
            </a:r>
          </a:p>
          <a:p>
            <a:r>
              <a:rPr lang="ru-RU" b="1" dirty="0" smtClean="0"/>
              <a:t>«Красная книга, или возьмём под защиту»</a:t>
            </a:r>
          </a:p>
          <a:p>
            <a:r>
              <a:rPr lang="ru-RU" dirty="0" smtClean="0"/>
              <a:t>«</a:t>
            </a:r>
            <a:r>
              <a:rPr lang="ru-RU" b="1" dirty="0"/>
              <a:t>Профессии»</a:t>
            </a:r>
          </a:p>
          <a:p>
            <a:r>
              <a:rPr lang="ru-RU" b="1" dirty="0"/>
              <a:t> </a:t>
            </a:r>
            <a:r>
              <a:rPr lang="ru-RU" b="1" dirty="0" smtClean="0"/>
              <a:t>«Подробнее о лесных опасностях»</a:t>
            </a:r>
            <a:endParaRPr lang="ru-RU" b="1" dirty="0"/>
          </a:p>
          <a:p>
            <a:r>
              <a:rPr lang="ru-RU" b="1" dirty="0"/>
              <a:t>«Родословная»</a:t>
            </a:r>
          </a:p>
          <a:p>
            <a:r>
              <a:rPr lang="ru-RU" b="1" dirty="0"/>
              <a:t>«Города России»</a:t>
            </a:r>
          </a:p>
          <a:p>
            <a:r>
              <a:rPr lang="ru-RU" b="1" dirty="0"/>
              <a:t>«Страны мира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12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Индивидуальный прикладной проект «Поморский словарик»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Творческий ролевой проект. Спектакль «Осенняя сказка» 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55629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 класс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класс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«Богатства, отданные людям»</a:t>
            </a:r>
          </a:p>
          <a:p>
            <a:r>
              <a:rPr lang="ru-RU" b="1" dirty="0"/>
              <a:t>«Разнообразие природы родного края»</a:t>
            </a:r>
          </a:p>
          <a:p>
            <a:r>
              <a:rPr lang="ru-RU" b="1" dirty="0"/>
              <a:t>«Школа кулинаров»</a:t>
            </a:r>
          </a:p>
          <a:p>
            <a:r>
              <a:rPr lang="ru-RU" b="1" dirty="0"/>
              <a:t>«Кто нас защищает»</a:t>
            </a:r>
          </a:p>
          <a:p>
            <a:r>
              <a:rPr lang="ru-RU" b="1" dirty="0"/>
              <a:t>«Экономика родного края»</a:t>
            </a:r>
          </a:p>
          <a:p>
            <a:r>
              <a:rPr lang="ru-RU" b="1" dirty="0"/>
              <a:t> «Музей путешествий»</a:t>
            </a:r>
            <a:r>
              <a:rPr lang="ru-RU" dirty="0"/>
              <a:t>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Групповой  экологический проект. Стенгазета «Хотим, чтобы было чисто!»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67384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</a:t>
            </a:r>
            <a:r>
              <a:rPr lang="ru-RU" dirty="0" err="1" smtClean="0"/>
              <a:t>Комодик</a:t>
            </a:r>
            <a:r>
              <a:rPr lang="ru-RU" dirty="0" smtClean="0"/>
              <a:t> для семян»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69164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Творческий проект. Агитбригада. Выступление «Планете нашей быть»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4 класс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4 классе можно выбрать любые из предлагаемых тем или самостоятельно придумать  другие темы проектов</a:t>
            </a:r>
            <a:endParaRPr lang="ru-RU" dirty="0"/>
          </a:p>
          <a:p>
            <a:r>
              <a:rPr lang="ru-RU" dirty="0" smtClean="0"/>
              <a:t>«Путешествуем без опасности!»</a:t>
            </a:r>
            <a:endParaRPr lang="ru-RU" dirty="0"/>
          </a:p>
          <a:p>
            <a:r>
              <a:rPr lang="ru-RU" dirty="0"/>
              <a:t>«Великая </a:t>
            </a:r>
            <a:r>
              <a:rPr lang="ru-RU" dirty="0" smtClean="0"/>
              <a:t>Отечественная </a:t>
            </a:r>
            <a:r>
              <a:rPr lang="ru-RU" dirty="0"/>
              <a:t>война в </a:t>
            </a:r>
            <a:r>
              <a:rPr lang="ru-RU" dirty="0" smtClean="0"/>
              <a:t>воспоминаниях моих родственников»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2060331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642</Words>
  <Application>Microsoft Office PowerPoint</Application>
  <PresentationFormat>Экран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    Представлена система проектов.  </vt:lpstr>
      <vt:lpstr>Презентация PowerPoint</vt:lpstr>
      <vt:lpstr>Групповой проект «Как помочь птицам?»</vt:lpstr>
      <vt:lpstr>Презентация PowerPoint</vt:lpstr>
      <vt:lpstr>3 класс</vt:lpstr>
      <vt:lpstr>Проект «Комодик для семян»</vt:lpstr>
      <vt:lpstr>Презентация PowerPoint</vt:lpstr>
      <vt:lpstr>Презентация PowerPoint</vt:lpstr>
      <vt:lpstr> В 2 классе учащиеся выполняют мини - проекты, работая в группе в течение 1-2уроков</vt:lpstr>
      <vt:lpstr>Презентация PowerPoint</vt:lpstr>
      <vt:lpstr>Презентация PowerPoint</vt:lpstr>
      <vt:lpstr>Презентация PowerPoint</vt:lpstr>
      <vt:lpstr>Проект – 5П</vt:lpstr>
      <vt:lpstr>«1П» - Проблема (погружение в проект)</vt:lpstr>
      <vt:lpstr>«2П» - Проектирование (планирование работы)</vt:lpstr>
      <vt:lpstr> «3П» - Поиск и сбор информации (исследование) </vt:lpstr>
      <vt:lpstr> «4П» -Продукт работы(оформление результатов) </vt:lpstr>
      <vt:lpstr>«5П» - Презентация</vt:lpstr>
      <vt:lpstr>Презентация PowerPoint</vt:lpstr>
      <vt:lpstr>Виды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Истомина Елена Васильевна</dc:creator>
  <cp:lastModifiedBy>Истомина Елена Васильевна</cp:lastModifiedBy>
  <cp:revision>22</cp:revision>
  <dcterms:created xsi:type="dcterms:W3CDTF">2022-12-15T20:17:15Z</dcterms:created>
  <dcterms:modified xsi:type="dcterms:W3CDTF">2022-12-16T08:53:49Z</dcterms:modified>
</cp:coreProperties>
</file>