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1" r:id="rId4"/>
    <p:sldId id="262" r:id="rId5"/>
    <p:sldId id="257" r:id="rId6"/>
    <p:sldId id="258" r:id="rId7"/>
    <p:sldId id="260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76000" sy="85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0527" y="260648"/>
            <a:ext cx="7772400" cy="3787477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 Архангельской области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бюджетное профессиональное образовательное учреждение Архангельской области «Архангельский педагогический колледж»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Развитие функциональной грамотности на уроках математики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36510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Алиева Ольга Викторовна,</a:t>
            </a:r>
          </a:p>
          <a:p>
            <a:pPr algn="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преподаватель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142844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/>
          <a:lstStyle/>
          <a:p>
            <a:pPr algn="l"/>
            <a:r>
              <a:rPr lang="ru-RU" smtClean="0"/>
              <a:t>Примеры </a:t>
            </a:r>
            <a:r>
              <a:rPr lang="ru-RU" dirty="0" smtClean="0"/>
              <a:t>заданий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522" t="27679" r="27627" b="29364"/>
          <a:stretch/>
        </p:blipFill>
        <p:spPr>
          <a:xfrm>
            <a:off x="971600" y="1916832"/>
            <a:ext cx="7416824" cy="4086821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>
          <a:blip r:embed="rId3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2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/>
          <a:lstStyle/>
          <a:p>
            <a:pPr algn="l"/>
            <a:r>
              <a:rPr lang="ru-RU" smtClean="0"/>
              <a:t>Примеры </a:t>
            </a:r>
            <a:r>
              <a:rPr lang="ru-RU" dirty="0" smtClean="0"/>
              <a:t>заданий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5992" t="37224" r="38366" b="21409"/>
          <a:stretch/>
        </p:blipFill>
        <p:spPr>
          <a:xfrm>
            <a:off x="575284" y="1844824"/>
            <a:ext cx="819229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04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/>
          <a:lstStyle/>
          <a:p>
            <a:pPr algn="l"/>
            <a:r>
              <a:rPr lang="ru-RU" smtClean="0"/>
              <a:t>Примеры </a:t>
            </a:r>
            <a:r>
              <a:rPr lang="ru-RU" dirty="0" smtClean="0"/>
              <a:t>заданий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Задание 1</a:t>
            </a:r>
          </a:p>
          <a:p>
            <a:pPr marL="0" indent="0">
              <a:buNone/>
            </a:pPr>
            <a:r>
              <a:rPr lang="ru-RU" dirty="0"/>
              <a:t>Стоимость услуг частного дизайнера возросла на 22%. Определить, сколько стоили услуги дизайнера до подорожания если после клиент заплатил 53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Задание 2.</a:t>
            </a:r>
          </a:p>
          <a:p>
            <a:pPr marL="0" indent="0">
              <a:buNone/>
            </a:pPr>
            <a:r>
              <a:rPr lang="ru-RU" dirty="0"/>
              <a:t>Требуется разделить прямоугольное помещение на 3 различные зоны в соотношении 2:3. Сколько метров будет составлять каждая зона, если общая длина помещения 70 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5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/>
          <a:lstStyle/>
          <a:p>
            <a:pPr algn="l"/>
            <a:r>
              <a:rPr lang="ru-RU" smtClean="0"/>
              <a:t>Примеры </a:t>
            </a:r>
            <a:r>
              <a:rPr lang="ru-RU" dirty="0" smtClean="0"/>
              <a:t>заданий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Задание 1</a:t>
            </a:r>
          </a:p>
          <a:p>
            <a:pPr marL="0" indent="0">
              <a:buNone/>
            </a:pPr>
            <a:r>
              <a:rPr lang="ru-RU" dirty="0"/>
              <a:t>Стоимость услуг частного дизайнера возросла на 22%. Определить, сколько стоили услуги дизайнера до подорожания если после клиент заплатил 53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Задание 2.</a:t>
            </a:r>
          </a:p>
          <a:p>
            <a:pPr marL="0" indent="0">
              <a:buNone/>
            </a:pPr>
            <a:r>
              <a:rPr lang="ru-RU" dirty="0"/>
              <a:t>Требуется разделить прямоугольное помещение на 3 различные зоны в соотношении 2:3. Сколько метров будет составлять каждая зона, если общая длина помещения 70 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24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/>
          <a:lstStyle/>
          <a:p>
            <a:pPr algn="l"/>
            <a:r>
              <a:rPr lang="ru-RU" dirty="0" smtClean="0"/>
              <a:t>Примеры заданий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3528" y="2636912"/>
            <a:ext cx="3873421" cy="2219601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Рассчитать количество 2-х килограммовых банок краски нужно купить для окрашивания цилиндрического свода подвала. Расход краски 100 г на 1 м2.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36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/>
          <a:lstStyle/>
          <a:p>
            <a:pPr algn="l"/>
            <a:r>
              <a:rPr lang="ru-RU" dirty="0" smtClean="0"/>
              <a:t>Примеры заданий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Согласно плану оптимизации кадрового состава необходимо ежегодно уменьшать количество сотрудников на 0,7%. Через сколько лет будет достигнуто необходимое количество сотрудников – 120 человек, если изначально работает – 210 человек?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76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pPr algn="l"/>
            <a:r>
              <a:rPr lang="ru-RU" dirty="0" smtClean="0"/>
              <a:t>Сколько будет?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11500" dirty="0" smtClean="0"/>
              <a:t>18% от 25</a:t>
            </a:r>
            <a:endParaRPr lang="ru-RU" sz="115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468965" y="3789040"/>
            <a:ext cx="8229600" cy="2332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11500" dirty="0" smtClean="0"/>
              <a:t>25% от 18</a:t>
            </a:r>
            <a:endParaRPr lang="ru-RU" sz="115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499992" y="3501008"/>
            <a:ext cx="0" cy="936104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283968" y="3501008"/>
            <a:ext cx="0" cy="936104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5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Международные программы оценки качества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Международное исследование качества чтения и понимания текста (PIRLS);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b="1" dirty="0" smtClean="0"/>
              <a:t>Международное </a:t>
            </a:r>
            <a:r>
              <a:rPr lang="ru-RU" b="1" dirty="0"/>
              <a:t>мониторинговое исследование качества школьного математического и естественнонаучного образования (TIMSS</a:t>
            </a:r>
            <a:r>
              <a:rPr lang="ru-RU" b="1" dirty="0" smtClean="0"/>
              <a:t>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Международная </a:t>
            </a:r>
            <a:r>
              <a:rPr lang="ru-RU" dirty="0"/>
              <a:t>программа по оценке образовательных достижений учащихся (PISA);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Международная </a:t>
            </a:r>
            <a:r>
              <a:rPr lang="ru-RU" dirty="0"/>
              <a:t>программа по оценке компетенций взрослого населения (PIAAS);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Международное </a:t>
            </a:r>
            <a:r>
              <a:rPr lang="ru-RU" dirty="0"/>
              <a:t>исследование по вопросам преподавания и обучения (TALIS).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2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Понятия функциональной грамотности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Функционально грамотный человек — это 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 (А.А. Леонтьев)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Функциональная </a:t>
            </a:r>
            <a:r>
              <a:rPr lang="ru-RU" dirty="0"/>
              <a:t>грамотность – это выработанная в процессе учебной и практической деятельности способность к компетентному и эффективному действию, умение находить оптимальные способы решения проблем, возникающих в ходе практической деятельности и воплощать найденные решения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8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Функциональная </a:t>
            </a:r>
            <a:br>
              <a:rPr lang="ru-RU" dirty="0" smtClean="0"/>
            </a:br>
            <a:r>
              <a:rPr lang="ru-RU" dirty="0" smtClean="0"/>
              <a:t>грамотность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-способность РЕШАТЬ жизненные задачи посредством знаний, полученных на учебных занятиях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Функциональная математическая грамотность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 способность использовать</a:t>
            </a:r>
            <a:r>
              <a:rPr lang="ru-RU" b="1" dirty="0" smtClean="0"/>
              <a:t> математические знания</a:t>
            </a:r>
            <a:r>
              <a:rPr lang="ru-RU" dirty="0" smtClean="0"/>
              <a:t>, приобретенные за время обучения для РЕШЕНИЯ различных жизненных задач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Функциональная грамотность студента СПО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000" y="1844825"/>
            <a:ext cx="8229600" cy="4248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уровень образованности, достигнутый в процессе овладения общими и профессиональными компетенциями, зафиксированными ФГОС СПО, совокупность личностных качеств, которые проявляются в знаниях, умениях, способностях и помогают молодому человеку адаптироваться на рынке труда, принимать осознанные решения в вопросах трудоустройства, в неоднозначных, нестандартных производственных и жизненных ситуациях.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19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Каким должен быть выпускник СПО?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Грамотный</a:t>
            </a:r>
          </a:p>
          <a:p>
            <a:r>
              <a:rPr lang="ru-RU" dirty="0" smtClean="0"/>
              <a:t>Конкурентоспособный</a:t>
            </a:r>
          </a:p>
          <a:p>
            <a:r>
              <a:rPr lang="ru-RU" dirty="0" smtClean="0"/>
              <a:t>Коммуникабельный</a:t>
            </a:r>
          </a:p>
          <a:p>
            <a:r>
              <a:rPr lang="ru-RU" dirty="0" smtClean="0"/>
              <a:t>Самостоятельный</a:t>
            </a:r>
          </a:p>
          <a:p>
            <a:r>
              <a:rPr lang="ru-RU" dirty="0" smtClean="0"/>
              <a:t>Умеющий критически мыслить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27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946" y="274638"/>
            <a:ext cx="6981853" cy="1143000"/>
          </a:xfrm>
        </p:spPr>
        <p:txBody>
          <a:bodyPr/>
          <a:lstStyle/>
          <a:p>
            <a:r>
              <a:rPr lang="ru-RU" dirty="0" smtClean="0"/>
              <a:t>Фундаментальные идеи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Количество</a:t>
            </a:r>
          </a:p>
          <a:p>
            <a:r>
              <a:rPr lang="ru-RU" dirty="0" smtClean="0"/>
              <a:t>Пространство и форма</a:t>
            </a:r>
          </a:p>
          <a:p>
            <a:r>
              <a:rPr lang="ru-RU" dirty="0" smtClean="0"/>
              <a:t>Неопределенность и данные</a:t>
            </a:r>
          </a:p>
          <a:p>
            <a:r>
              <a:rPr lang="ru-RU" dirty="0" smtClean="0"/>
              <a:t>Изменение и зависимости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6053" r="38461" b="53938"/>
          <a:stretch>
            <a:fillRect/>
          </a:stretch>
        </p:blipFill>
        <p:spPr bwMode="auto">
          <a:xfrm>
            <a:off x="571472" y="357166"/>
            <a:ext cx="11334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850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444</Words>
  <Application>Microsoft Office PowerPoint</Application>
  <PresentationFormat>Экран (4:3)</PresentationFormat>
  <Paragraphs>48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Тема Office</vt:lpstr>
      <vt:lpstr>Министерство образования Архангельской области Государственное бюджетное профессиональное образовательное учреждение Архангельской области «Архангельский педагогический колледж»        Развитие функциональной грамотности на уроках математики</vt:lpstr>
      <vt:lpstr>Сколько будет?</vt:lpstr>
      <vt:lpstr>Международные программы оценки качества образования</vt:lpstr>
      <vt:lpstr>Понятия функциональной грамотности</vt:lpstr>
      <vt:lpstr>Функциональная  грамотность</vt:lpstr>
      <vt:lpstr>Функциональная математическая грамотность</vt:lpstr>
      <vt:lpstr>Функциональная грамотность студента СПО</vt:lpstr>
      <vt:lpstr>Каким должен быть выпускник СПО?</vt:lpstr>
      <vt:lpstr>Фундаментальные идеи</vt:lpstr>
      <vt:lpstr>Примеры заданий</vt:lpstr>
      <vt:lpstr>Примеры заданий</vt:lpstr>
      <vt:lpstr>Примеры заданий</vt:lpstr>
      <vt:lpstr>Примеры заданий</vt:lpstr>
      <vt:lpstr>Примеры заданий</vt:lpstr>
      <vt:lpstr>Примеры заданий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Архангельской области Государственное бюджетное профессиональное образовательное учреждение Архангельской области «Архангельский педагогический колледж»       ВЫПУСКНАЯ  КВАЛИФИКАЦИОННАЯ  РАБОТА ТЕМА: «………………………………………..»</dc:title>
  <dc:creator>informcenter</dc:creator>
  <cp:lastModifiedBy>1</cp:lastModifiedBy>
  <cp:revision>32</cp:revision>
  <dcterms:modified xsi:type="dcterms:W3CDTF">2022-12-14T04:23:52Z</dcterms:modified>
</cp:coreProperties>
</file>