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6" r:id="rId6"/>
    <p:sldId id="277" r:id="rId7"/>
    <p:sldId id="278" r:id="rId8"/>
    <p:sldId id="275" r:id="rId9"/>
    <p:sldId id="274" r:id="rId10"/>
    <p:sldId id="273" r:id="rId11"/>
    <p:sldId id="279" r:id="rId12"/>
    <p:sldId id="280" r:id="rId13"/>
    <p:sldId id="281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44" y="915566"/>
            <a:ext cx="4905409" cy="3679057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4125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329" y="555526"/>
            <a:ext cx="6336704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579862"/>
            <a:ext cx="4690193" cy="133832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Кузьминская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Наталия Евгеньевна, </a:t>
            </a:r>
          </a:p>
          <a:p>
            <a:pPr lvl="0"/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lvl="0"/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Уемская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СШ»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2874" y="1059582"/>
            <a:ext cx="8496944" cy="15481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Средства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математической грамотности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874" y="3045711"/>
            <a:ext cx="1698845" cy="1800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Математическая грамотность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87524" y="915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3BEDD49-7685-48B9-9341-80D21952F2CB}"/>
              </a:ext>
            </a:extLst>
          </p:cNvPr>
          <p:cNvSpPr/>
          <p:nvPr/>
        </p:nvSpPr>
        <p:spPr>
          <a:xfrm>
            <a:off x="395536" y="940244"/>
            <a:ext cx="846094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«Переводчик»</a:t>
            </a:r>
          </a:p>
          <a:p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слушают словесные формулировки числовых выражений. Записывают их с помощью цифр и знаков действий и находят их значения.</a:t>
            </a:r>
          </a:p>
          <a:p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Опрокинутые слова»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УМАСМ - сумма.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АЕМОСЛАГЕ - слагаемое.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ЧИТАВЫЕМОЕ - вычитаемое.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КРАТВАД - квадрат.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УГОТЬРЕНИК- треугольник.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РЕЗОТОК - отрезок.</a:t>
            </a:r>
          </a:p>
          <a:p>
            <a:endParaRPr lang="ru-RU" alt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kuzminskay\Desktop\xDAgHZO9iA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0"/>
          <a:stretch/>
        </p:blipFill>
        <p:spPr bwMode="auto">
          <a:xfrm>
            <a:off x="5868145" y="2139702"/>
            <a:ext cx="1792466" cy="2540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Математическая грамотность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87524" y="915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3BEDD49-7685-48B9-9341-80D21952F2CB}"/>
              </a:ext>
            </a:extLst>
          </p:cNvPr>
          <p:cNvSpPr/>
          <p:nvPr/>
        </p:nvSpPr>
        <p:spPr>
          <a:xfrm>
            <a:off x="341530" y="699542"/>
            <a:ext cx="8460940" cy="477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Представление ситуации, описанной в задаче.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Самостоятельное составление задач учащимися.                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Решение задач с недостающими данными.  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Составление вопроса к задаче.  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Изменение условия задачи так, чтобы она решалась другим действием.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uzminskay\Desktop\1o_eIdzVs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32"/>
          <a:stretch/>
        </p:blipFill>
        <p:spPr bwMode="auto">
          <a:xfrm>
            <a:off x="6948264" y="1059582"/>
            <a:ext cx="1652664" cy="209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Математическая грамотность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87524" y="915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3BEDD49-7685-48B9-9341-80D21952F2CB}"/>
              </a:ext>
            </a:extLst>
          </p:cNvPr>
          <p:cNvSpPr/>
          <p:nvPr/>
        </p:nvSpPr>
        <p:spPr>
          <a:xfrm>
            <a:off x="366584" y="411510"/>
            <a:ext cx="8460940" cy="567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2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2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endParaRPr lang="ru-RU" altLang="ru-RU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 Расставь 6 книг на две полки так, чтобы на одной было на 2 книги больше, чем на  другой.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 люстре 5 лампочек. Через некоторое время 3 лампочки перегорели. Сколько лампочек  придется заменить?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Математическая грамотность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87524" y="915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3BEDD49-7685-48B9-9341-80D21952F2CB}"/>
              </a:ext>
            </a:extLst>
          </p:cNvPr>
          <p:cNvSpPr/>
          <p:nvPr/>
        </p:nvSpPr>
        <p:spPr>
          <a:xfrm>
            <a:off x="341530" y="339502"/>
            <a:ext cx="8460940" cy="646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2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 формируется не только на уроках математики, но и на всех уроках, а можно и на переменах. Например: «Какого числа будет твоя очередь дежурства?», «Сколько ты получишь сдачи в столовой , после покупки булочки и чая?»  и т.п.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00" dirty="0">
              <a:solidFill>
                <a:schemeClr val="bg2">
                  <a:lumMod val="1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Формула, раскрывающая принцип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функциональной грамотности: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«ОВЛАДЕНИЕ = УСВОЕНИЕ + ПРИМЕНЕНИЕ ЗНАНИЙ НА ПРАКТИКЕ»</a:t>
            </a:r>
            <a:endParaRPr lang="ru-RU" alt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12" y="1923678"/>
            <a:ext cx="8229600" cy="857250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СПАСИБО </a:t>
            </a:r>
            <a:br>
              <a:rPr lang="ru-RU" sz="8000" b="1" dirty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>ЗА ВНИМАНИЕ!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87524" y="915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3BEDD49-7685-48B9-9341-80D21952F2CB}"/>
              </a:ext>
            </a:extLst>
          </p:cNvPr>
          <p:cNvSpPr/>
          <p:nvPr/>
        </p:nvSpPr>
        <p:spPr>
          <a:xfrm>
            <a:off x="287524" y="1454926"/>
            <a:ext cx="8460940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2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Функциональная грамотность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87524" y="91556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	Функционально грамотная личность – это человек, ориентирующийся в мире и действующий в соответствии с общественными ценностями, ожиданиями и интересами.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	Основные признаки функционально грамотной личности: это человек самостоятельный, познающий и умеющий жить среди людей, обладающий определёнными качествами, ключевыми компетенциями.</a:t>
            </a:r>
          </a:p>
        </p:txBody>
      </p:sp>
    </p:spTree>
    <p:extLst>
      <p:ext uri="{BB962C8B-B14F-4D97-AF65-F5344CB8AC3E}">
        <p14:creationId xmlns:p14="http://schemas.microsoft.com/office/powerpoint/2010/main" val="1398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4E14A91-B7B8-4A4D-A4AA-920C342310DA}"/>
              </a:ext>
            </a:extLst>
          </p:cNvPr>
          <p:cNvSpPr/>
          <p:nvPr/>
        </p:nvSpPr>
        <p:spPr>
          <a:xfrm>
            <a:off x="395536" y="98757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dirty="0">
                <a:solidFill>
                  <a:srgbClr val="002060"/>
                </a:solidFill>
              </a:rPr>
              <a:t>Процесс формирования и развития функциональной грамотности средствами учебных предметов начальных классов, исходя из предметных знаний, умений и навыков, осуществляется на основе формирования навыков мышления. 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На начальном этапе обучения главное – развивать умение каждого ребенка мыслить с помощью таких логических приемов, как анализ, синтез, сравнение, обобщение, классификация умозаключение, систематизация, отрицание, ограничение.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9ED5418-8EC0-499B-BEEE-CD566E1675EE}"/>
              </a:ext>
            </a:extLst>
          </p:cNvPr>
          <p:cNvSpPr txBox="1">
            <a:spLocks/>
          </p:cNvSpPr>
          <p:nvPr/>
        </p:nvSpPr>
        <p:spPr>
          <a:xfrm>
            <a:off x="395536" y="130324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Функциональная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36873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4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Математическая грамотность младшего школьника как компонент функциональной грамотности трактуется так: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00200" y="1059582"/>
            <a:ext cx="856895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это понимание необходимости математических знаний для учения и повседневной жизни;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это потребность и умение применять математику в повседневных (житейских) ситуациях:  рассчитывать стоимость, массу, количество необходимого материала и т.д.;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это способность различать математические объекты, устанавливать математические отношения, зависимости, сравнивать, классифицировать;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</a:rPr>
              <a:t>это совокупность умений: действовать по инструкции (алгоритму), решать учебные задачи, связанные с измерением, вычислениями, упорядочиванием, формулировать суждения с использованием математических терминов, знаков, свойств арифметических действий. 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99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4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Математическая грамотность 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F98C43-91E9-4F18-AB79-75B71C94C3E1}"/>
              </a:ext>
            </a:extLst>
          </p:cNvPr>
          <p:cNvSpPr/>
          <p:nvPr/>
        </p:nvSpPr>
        <p:spPr>
          <a:xfrm>
            <a:off x="179512" y="915566"/>
            <a:ext cx="6048672" cy="430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+mj-lt"/>
              </a:rPr>
              <a:t>	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К инструментам формирования функциональной математической грамотности  можно отнести </a:t>
            </a:r>
            <a:r>
              <a:rPr lang="ru-RU" sz="2800" u="sng" dirty="0">
                <a:solidFill>
                  <a:srgbClr val="002060"/>
                </a:solidFill>
                <a:latin typeface="+mj-lt"/>
              </a:rPr>
              <a:t>технологию проектов.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002060"/>
                </a:solidFill>
                <a:latin typeface="+mj-lt"/>
              </a:rPr>
              <a:t>Темы , которые можно использовать: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+mj-lt"/>
              </a:rPr>
              <a:t>«Время. Измерение времени. Часы»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+mj-lt"/>
              </a:rPr>
              <a:t>«Математика вокруг нас».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DC6607-ADD3-4914-B294-84D9CA311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8934" b="9467"/>
          <a:stretch/>
        </p:blipFill>
        <p:spPr>
          <a:xfrm>
            <a:off x="6228184" y="1308373"/>
            <a:ext cx="2629625" cy="269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5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60" y="34803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Математическая грамотность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F98C43-91E9-4F18-AB79-75B71C94C3E1}"/>
              </a:ext>
            </a:extLst>
          </p:cNvPr>
          <p:cNvSpPr/>
          <p:nvPr/>
        </p:nvSpPr>
        <p:spPr>
          <a:xfrm>
            <a:off x="169660" y="643050"/>
            <a:ext cx="85176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	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Работа с символическим текстом: диаграммами, таблицами, чертежами, шкалами.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902063A0-7C0C-4BF4-92C2-5BD633930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 b="41053"/>
          <a:stretch/>
        </p:blipFill>
        <p:spPr bwMode="auto">
          <a:xfrm>
            <a:off x="232092" y="1432441"/>
            <a:ext cx="4327744" cy="168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FEA539D-A588-41C5-BB09-8662CD7FD31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93031"/>
            <a:ext cx="2922632" cy="2017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uzminskay\Desktop\vFKYgsz0c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97102"/>
            <a:ext cx="3200355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zminskay\Desktop\sAYYvZfG2o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76" y="3197302"/>
            <a:ext cx="3271912" cy="1840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694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Математическая грамотность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F98C43-91E9-4F18-AB79-75B71C94C3E1}"/>
              </a:ext>
            </a:extLst>
          </p:cNvPr>
          <p:cNvSpPr/>
          <p:nvPr/>
        </p:nvSpPr>
        <p:spPr>
          <a:xfrm>
            <a:off x="179512" y="781997"/>
            <a:ext cx="85176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	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03EBF1E-A380-4766-BD58-40680A409205}"/>
              </a:ext>
            </a:extLst>
          </p:cNvPr>
          <p:cNvSpPr/>
          <p:nvPr/>
        </p:nvSpPr>
        <p:spPr>
          <a:xfrm>
            <a:off x="336432" y="882223"/>
            <a:ext cx="86280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 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Игровые технологии (ребусы, кроссворды, математические игры).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07ABDEDE-B8B1-4E77-8A21-1512D1F45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4958" r="4436" b="23889"/>
          <a:stretch/>
        </p:blipFill>
        <p:spPr>
          <a:xfrm>
            <a:off x="356210" y="1910718"/>
            <a:ext cx="3284707" cy="24702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4319839-0721-45D7-8FCC-E9C007DAAB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869" y="1767966"/>
            <a:ext cx="2277616" cy="294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F27B5A9-C80D-495B-B4F0-CD2EFEC454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0" r="7469"/>
          <a:stretch/>
        </p:blipFill>
        <p:spPr>
          <a:xfrm>
            <a:off x="6031938" y="1484023"/>
            <a:ext cx="2684984" cy="15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Математическая грамотность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87524" y="91556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FB61CA8-892A-4F4F-827A-A846F00842F0}"/>
              </a:ext>
            </a:extLst>
          </p:cNvPr>
          <p:cNvSpPr/>
          <p:nvPr/>
        </p:nvSpPr>
        <p:spPr>
          <a:xfrm>
            <a:off x="173384" y="802035"/>
            <a:ext cx="82295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Игра «Рыбалка», «Варим компот».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Круговые примеры.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«Кто быстрее».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«Недописанный пример».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«Закодированный ответ».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«Математическое домино».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«Собери картинку».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76F16C-6D10-4A4D-9360-E87B6EB79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t="11792" r="8400" b="2609"/>
          <a:stretch/>
        </p:blipFill>
        <p:spPr>
          <a:xfrm>
            <a:off x="5652120" y="1347614"/>
            <a:ext cx="2364780" cy="1976808"/>
          </a:xfrm>
          <a:prstGeom prst="rect">
            <a:avLst/>
          </a:prstGeom>
        </p:spPr>
      </p:pic>
      <p:pic>
        <p:nvPicPr>
          <p:cNvPr id="6" name="Объект 8">
            <a:extLst>
              <a:ext uri="{FF2B5EF4-FFF2-40B4-BE49-F238E27FC236}">
                <a16:creationId xmlns="" xmlns:a16="http://schemas.microsoft.com/office/drawing/2014/main" id="{C6071BA8-6D28-4B27-B2C8-41F2E6734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 r="11532" b="31476"/>
          <a:stretch/>
        </p:blipFill>
        <p:spPr>
          <a:xfrm>
            <a:off x="6588224" y="3380209"/>
            <a:ext cx="2144055" cy="15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0324"/>
            <a:ext cx="8229600" cy="85725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Математическая грамотность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715612-4173-416E-8C62-E1E6A977B4CA}"/>
              </a:ext>
            </a:extLst>
          </p:cNvPr>
          <p:cNvSpPr/>
          <p:nvPr/>
        </p:nvSpPr>
        <p:spPr>
          <a:xfrm>
            <a:off x="287524" y="9480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C348AA1-F488-40D4-A1A4-E6AFBF0288E0}"/>
              </a:ext>
            </a:extLst>
          </p:cNvPr>
          <p:cNvSpPr/>
          <p:nvPr/>
        </p:nvSpPr>
        <p:spPr>
          <a:xfrm>
            <a:off x="4233870" y="10612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Задача, конечно, не слишком простая: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Играя учить и учиться играя.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Но если с учебой сложить развлеченье,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То праздником станет любое ученье!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A85F273-24C9-4CDF-BD1E-22E02B269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t="22977" r="10665" b="14655"/>
          <a:stretch/>
        </p:blipFill>
        <p:spPr>
          <a:xfrm>
            <a:off x="267348" y="843558"/>
            <a:ext cx="395665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kuzminskay\Desktop\Nr9gPfTf0N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6"/>
          <a:stretch/>
        </p:blipFill>
        <p:spPr bwMode="auto">
          <a:xfrm>
            <a:off x="1403648" y="3075806"/>
            <a:ext cx="2556704" cy="1653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uzminskay\Desktop\_6Tj5N7yvR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r="14529" b="32328"/>
          <a:stretch/>
        </p:blipFill>
        <p:spPr bwMode="auto">
          <a:xfrm>
            <a:off x="5148064" y="2787774"/>
            <a:ext cx="3203170" cy="152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prism isContent="1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329</Words>
  <Application>Microsoft Office PowerPoint</Application>
  <PresentationFormat>Экран (16:9)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Функциональная грамотность</vt:lpstr>
      <vt:lpstr>Презентация PowerPoint</vt:lpstr>
      <vt:lpstr>Математическая грамотность младшего школьника как компонент функциональной грамотности трактуется так:  </vt:lpstr>
      <vt:lpstr>Математическая грамотность   </vt:lpstr>
      <vt:lpstr>Математическая грамотность  </vt:lpstr>
      <vt:lpstr>Математическая грамотность  </vt:lpstr>
      <vt:lpstr>Математическая грамотность</vt:lpstr>
      <vt:lpstr>Математическая грамотность</vt:lpstr>
      <vt:lpstr>Математическая грамотность</vt:lpstr>
      <vt:lpstr>Математическая грамотность</vt:lpstr>
      <vt:lpstr>Математическая грамотность</vt:lpstr>
      <vt:lpstr>Математическая грамотность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Наталья С. Кузьминская</cp:lastModifiedBy>
  <cp:revision>191</cp:revision>
  <dcterms:created xsi:type="dcterms:W3CDTF">2018-01-15T20:25:45Z</dcterms:created>
  <dcterms:modified xsi:type="dcterms:W3CDTF">2022-12-16T09:10:40Z</dcterms:modified>
</cp:coreProperties>
</file>