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72" r:id="rId6"/>
    <p:sldId id="273" r:id="rId7"/>
    <p:sldId id="274" r:id="rId8"/>
    <p:sldId id="275" r:id="rId9"/>
    <p:sldId id="281" r:id="rId10"/>
    <p:sldId id="276" r:id="rId11"/>
    <p:sldId id="282" r:id="rId12"/>
    <p:sldId id="277" r:id="rId13"/>
    <p:sldId id="278" r:id="rId14"/>
    <p:sldId id="279" r:id="rId15"/>
    <p:sldId id="262" r:id="rId16"/>
    <p:sldId id="263" r:id="rId17"/>
    <p:sldId id="265" r:id="rId18"/>
    <p:sldId id="266" r:id="rId19"/>
    <p:sldId id="267" r:id="rId20"/>
    <p:sldId id="268" r:id="rId21"/>
    <p:sldId id="269" r:id="rId22"/>
    <p:sldId id="270" r:id="rId23"/>
    <p:sldId id="271" r:id="rId2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43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604" y="1071538"/>
            <a:ext cx="6172222" cy="2438400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Лекция как форма </a:t>
            </a:r>
            <a:r>
              <a:rPr lang="ru-RU" sz="4000" i="1" dirty="0" smtClean="0"/>
              <a:t>учебного занятия.</a:t>
            </a:r>
            <a:br>
              <a:rPr lang="ru-RU" sz="4000" i="1" dirty="0" smtClean="0"/>
            </a:br>
            <a:r>
              <a:rPr lang="ru-RU" sz="4000" i="1" dirty="0" smtClean="0"/>
              <a:t>Способы </a:t>
            </a:r>
            <a:r>
              <a:rPr lang="ru-RU" sz="4000" i="1" dirty="0" smtClean="0"/>
              <a:t>активизации лекции</a:t>
            </a:r>
            <a:endParaRPr lang="ru-RU" sz="4000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Организационно-методические условия (при подготовке)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Целеполагание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Определение объема материала</a:t>
            </a:r>
          </a:p>
          <a:p>
            <a:pPr marL="514350" indent="-514350">
              <a:buAutoNum type="arabicPeriod"/>
            </a:pPr>
            <a:r>
              <a:rPr lang="ru-RU" dirty="0" smtClean="0"/>
              <a:t>Структуризация содержания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Написание текста лекции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Наглядность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Результативность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Информационная ценность</a:t>
            </a:r>
          </a:p>
          <a:p>
            <a:r>
              <a:rPr lang="ru-RU" dirty="0" smtClean="0"/>
              <a:t>Достижение дидактических целей</a:t>
            </a:r>
          </a:p>
          <a:p>
            <a:r>
              <a:rPr lang="ru-RU" dirty="0" smtClean="0"/>
              <a:t>Воспитательный эффект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7042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Методика чтения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785918"/>
            <a:ext cx="6172200" cy="6646882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Введение: </a:t>
            </a:r>
            <a:endParaRPr lang="ru-RU" dirty="0" smtClean="0"/>
          </a:p>
          <a:p>
            <a:r>
              <a:rPr lang="ru-RU" dirty="0" smtClean="0"/>
              <a:t>Объявление темы, плана изложения лекции.</a:t>
            </a:r>
          </a:p>
          <a:p>
            <a:r>
              <a:rPr lang="ru-RU" dirty="0" smtClean="0"/>
              <a:t>Доведение перечня литературы для самостоятельного (возможно более углубленного) изучения как темы в целом, так и отдельных вопросов.</a:t>
            </a:r>
          </a:p>
          <a:p>
            <a:r>
              <a:rPr lang="ru-RU" dirty="0" smtClean="0"/>
              <a:t>Ознакомление с целями лекции (с какими знаниями уйдёте).</a:t>
            </a:r>
          </a:p>
          <a:p>
            <a:r>
              <a:rPr lang="ru-RU" dirty="0" smtClean="0"/>
              <a:t>Определение места изучаемой темы внутри и </a:t>
            </a:r>
            <a:r>
              <a:rPr lang="ru-RU" dirty="0" err="1" smtClean="0"/>
              <a:t>межпредметно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Постановка проблемы и создание атмосферы творческого поиска.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928662"/>
            <a:ext cx="6172200" cy="7504138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Основная часть: подразумевает</a:t>
            </a:r>
            <a:endParaRPr lang="ru-RU" dirty="0" smtClean="0"/>
          </a:p>
          <a:p>
            <a:pPr algn="just"/>
            <a:r>
              <a:rPr lang="ru-RU" dirty="0" smtClean="0"/>
              <a:t>расчленение на этапы изложения с использованием приёмов ораторского искусства (вариация темпа, интонации, громкости, повторения важных, основных моментов), соблюдение научности, логики изложения с использованием доказательных или сопутствующих путям изложения иллюстративных материалов.</a:t>
            </a:r>
          </a:p>
          <a:p>
            <a:pPr algn="just"/>
            <a:r>
              <a:rPr lang="ru-RU" dirty="0" smtClean="0"/>
              <a:t>Опору на основной, подготовленный текст, его основные положения и научные выводы.</a:t>
            </a:r>
          </a:p>
          <a:p>
            <a:pPr algn="just"/>
            <a:r>
              <a:rPr lang="ru-RU" dirty="0" smtClean="0"/>
              <a:t>Отслеживание хода временных затрат на этапы лекции.</a:t>
            </a:r>
          </a:p>
          <a:p>
            <a:pPr algn="just"/>
            <a:r>
              <a:rPr lang="ru-RU" dirty="0" smtClean="0"/>
              <a:t>Контроль за своей речью, манерами поведения, общения.</a:t>
            </a:r>
          </a:p>
          <a:p>
            <a:pPr algn="just"/>
            <a:r>
              <a:rPr lang="ru-RU" dirty="0" smtClean="0"/>
              <a:t>Поддержание, а при необходимости и корректировка, обратной связи с аудиторией, использование диалоговых приёмов.</a:t>
            </a:r>
          </a:p>
          <a:p>
            <a:pPr algn="just"/>
            <a:r>
              <a:rPr lang="ru-RU" dirty="0" smtClean="0"/>
              <a:t>Организация, обучение приёмам конспектирования, акцентирование внимания на основных, важных моментах. Медленное (под диктовку) воспроизведение необходимых определений, посылок, доказательств и т.д. с введением при необходимости пунктов или нумерации.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428860"/>
            <a:ext cx="6172200" cy="600394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Заключению свойственны такие </a:t>
            </a:r>
            <a:r>
              <a:rPr lang="ru-RU" b="1" i="1" dirty="0" smtClean="0"/>
              <a:t>моменты:</a:t>
            </a:r>
          </a:p>
          <a:p>
            <a:r>
              <a:rPr lang="ru-RU" dirty="0" smtClean="0"/>
              <a:t>Подведение итогов лекции и полученных выводов и результатов</a:t>
            </a:r>
          </a:p>
          <a:p>
            <a:r>
              <a:rPr lang="ru-RU" dirty="0" smtClean="0"/>
              <a:t>Рекомендации по самостоятельной работе над изложенной темой </a:t>
            </a:r>
          </a:p>
          <a:p>
            <a:r>
              <a:rPr lang="ru-RU" dirty="0" smtClean="0"/>
              <a:t>Доведение до учащихся требований к знанию изложенной темы на практических занятиях, зачётах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нужно проанализировать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Какими основными особенностями характеризуется данная группа ( с профессиональной стороны, с социальной стороны и т.д.)?</a:t>
            </a:r>
            <a:endParaRPr lang="ru-RU" b="1" dirty="0" smtClean="0"/>
          </a:p>
          <a:p>
            <a:pPr lvl="0"/>
            <a:r>
              <a:rPr lang="ru-RU" dirty="0" smtClean="0"/>
              <a:t>Какие учебные цели ставит перед собой данная группа?</a:t>
            </a:r>
            <a:endParaRPr lang="ru-RU" b="1" dirty="0" smtClean="0"/>
          </a:p>
          <a:p>
            <a:pPr lvl="0"/>
            <a:r>
              <a:rPr lang="ru-RU" dirty="0" smtClean="0"/>
              <a:t>Кто недавно выступал перед этой группой? Как были приняты? В чём их (не)успех?</a:t>
            </a:r>
            <a:endParaRPr lang="ru-RU" b="1" dirty="0" smtClean="0"/>
          </a:p>
          <a:p>
            <a:pPr lvl="0"/>
            <a:r>
              <a:rPr lang="ru-RU" dirty="0" smtClean="0"/>
              <a:t>Каким путём я могу подать своё выступление так, чтобы оно соответствовало особенностям именно данной группы?</a:t>
            </a:r>
            <a:endParaRPr lang="ru-RU" b="1" dirty="0" smtClean="0"/>
          </a:p>
          <a:p>
            <a:pPr lvl="0"/>
            <a:r>
              <a:rPr lang="ru-RU" dirty="0" smtClean="0"/>
              <a:t>Какого рода юмор будет оправдан?</a:t>
            </a:r>
            <a:endParaRPr lang="ru-RU" b="1" dirty="0" smtClean="0"/>
          </a:p>
          <a:p>
            <a:pPr lvl="0"/>
            <a:r>
              <a:rPr lang="ru-RU" dirty="0" smtClean="0"/>
              <a:t>Кто люди в группе, которые являются неформальными лидерами?</a:t>
            </a:r>
            <a:endParaRPr lang="ru-RU" b="1" dirty="0" smtClean="0"/>
          </a:p>
          <a:p>
            <a:pPr lvl="0"/>
            <a:r>
              <a:rPr lang="ru-RU" dirty="0" smtClean="0"/>
              <a:t>Как мне с ними установить контакт?</a:t>
            </a:r>
            <a:endParaRPr lang="ru-RU" b="1" dirty="0" smtClean="0"/>
          </a:p>
          <a:p>
            <a:pPr lvl="0"/>
            <a:r>
              <a:rPr lang="ru-RU" dirty="0" smtClean="0"/>
              <a:t>Ожидается ли, что я отвечу на вопросы? Какие вопросы мне будут заданы?</a:t>
            </a:r>
            <a:endParaRPr lang="ru-RU" b="1" dirty="0" smtClean="0"/>
          </a:p>
          <a:p>
            <a:pPr lvl="0"/>
            <a:r>
              <a:rPr lang="ru-RU" dirty="0" smtClean="0"/>
              <a:t>Существуют ли нежелательные вопросы, которые могут застать меня врасплох?</a:t>
            </a:r>
            <a:endParaRPr lang="ru-RU" b="1" dirty="0" smtClean="0"/>
          </a:p>
          <a:p>
            <a:pPr lvl="0"/>
            <a:r>
              <a:rPr lang="ru-RU" dirty="0" smtClean="0"/>
              <a:t>Следует ли мне использовать наглядность?</a:t>
            </a:r>
            <a:endParaRPr lang="ru-RU" b="1" dirty="0" smtClean="0"/>
          </a:p>
          <a:p>
            <a:pPr lvl="0"/>
            <a:r>
              <a:rPr lang="ru-RU" dirty="0" smtClean="0"/>
              <a:t>Кто в данной группе будет «моим» человеком, способным помочь мне при выступлении?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Что Вы понимаете под словами «методы активизации лекции»?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ru-RU" dirty="0" smtClean="0"/>
              <a:t>Выделяют следующие группы методов: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выбор нетрадиционной формы лекции;</a:t>
            </a:r>
            <a:endParaRPr lang="ru-RU" b="1" i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создание соответствующей атмосферы посредством оборудования и оформления аудитории;</a:t>
            </a:r>
            <a:endParaRPr lang="ru-RU" b="1" i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вербальные и невербальные приёмы привлечения внимания к себе и  эффективное снятие усталости у слушателей</a:t>
            </a:r>
            <a:endParaRPr lang="ru-RU" b="1" i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эффективное коммуникативное общение;</a:t>
            </a:r>
            <a:endParaRPr lang="ru-RU" b="1" i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i="1" dirty="0" smtClean="0"/>
              <a:t>способы активизации памяти в т.ч. использование ярких примеров, сравнений, фактов, наглядности;</a:t>
            </a:r>
            <a:endParaRPr lang="ru-RU" b="1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3472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Создание соответствующей атмосферы посредством оборудования и оформления  аудитории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Требования к аудитории</a:t>
            </a:r>
          </a:p>
          <a:p>
            <a:r>
              <a:rPr lang="ru-RU" dirty="0" smtClean="0"/>
              <a:t>Стенды</a:t>
            </a:r>
          </a:p>
          <a:p>
            <a:r>
              <a:rPr lang="ru-RU" dirty="0" smtClean="0"/>
              <a:t>Организация учебного места</a:t>
            </a:r>
          </a:p>
          <a:p>
            <a:r>
              <a:rPr lang="ru-RU" dirty="0" smtClean="0"/>
              <a:t>Присутствующие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Вербальные и невербальные методы привлечения внимания к себе и эффективное снятие усталости у слушателей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Методические приемы:</a:t>
            </a:r>
          </a:p>
          <a:p>
            <a:pPr marL="514350" indent="-514350">
              <a:buAutoNum type="arabicPeriod"/>
            </a:pPr>
            <a:r>
              <a:rPr lang="ru-RU" dirty="0" smtClean="0"/>
              <a:t>«Россыпь новизны»</a:t>
            </a:r>
          </a:p>
          <a:p>
            <a:pPr marL="514350" indent="-514350">
              <a:buAutoNum type="arabicPeriod"/>
            </a:pPr>
            <a:r>
              <a:rPr lang="ru-RU" dirty="0" smtClean="0"/>
              <a:t>Музыкальные паузы (не более 2 мин.)</a:t>
            </a:r>
          </a:p>
          <a:p>
            <a:pPr marL="514350" indent="-514350">
              <a:buAutoNum type="arabicPeriod"/>
            </a:pPr>
            <a:r>
              <a:rPr lang="ru-RU" dirty="0" smtClean="0"/>
              <a:t>Риторические вопросы</a:t>
            </a:r>
          </a:p>
          <a:p>
            <a:pPr marL="514350" indent="-514350">
              <a:buAutoNum type="arabicPeriod"/>
            </a:pPr>
            <a:r>
              <a:rPr lang="ru-RU" dirty="0" smtClean="0"/>
              <a:t>«Эффект релаксации»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500034"/>
            <a:ext cx="6172200" cy="100013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Эффективное коммуникативное общение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643042"/>
            <a:ext cx="6172200" cy="678975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Как Вы начинаете лекцию:</a:t>
            </a:r>
          </a:p>
          <a:p>
            <a:r>
              <a:rPr lang="ru-RU" dirty="0" smtClean="0"/>
              <a:t>Удачное начало разговора</a:t>
            </a:r>
          </a:p>
          <a:p>
            <a:r>
              <a:rPr lang="ru-RU" dirty="0" smtClean="0"/>
              <a:t>«Эффект первых фраз»</a:t>
            </a:r>
          </a:p>
          <a:p>
            <a:pPr lvl="0"/>
            <a:r>
              <a:rPr lang="ru-RU" dirty="0" smtClean="0"/>
              <a:t>конкретная иллюстрация</a:t>
            </a:r>
            <a:endParaRPr lang="ru-RU" b="1" dirty="0" smtClean="0"/>
          </a:p>
          <a:p>
            <a:pPr lvl="0"/>
            <a:r>
              <a:rPr lang="ru-RU" dirty="0" smtClean="0"/>
              <a:t>вопрос</a:t>
            </a:r>
            <a:endParaRPr lang="ru-RU" b="1" dirty="0" smtClean="0"/>
          </a:p>
          <a:p>
            <a:pPr lvl="0"/>
            <a:r>
              <a:rPr lang="ru-RU" dirty="0" smtClean="0"/>
              <a:t>потрясающий факт</a:t>
            </a:r>
            <a:endParaRPr lang="ru-RU" b="1" dirty="0" smtClean="0"/>
          </a:p>
          <a:p>
            <a:pPr lvl="0"/>
            <a:r>
              <a:rPr lang="ru-RU" dirty="0" smtClean="0"/>
              <a:t>с цитаты, высказывания выдающихся людей</a:t>
            </a: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Как Вы завершаете лекцию:</a:t>
            </a:r>
          </a:p>
          <a:p>
            <a:pPr lvl="0"/>
            <a:r>
              <a:rPr lang="ru-RU" dirty="0" err="1" smtClean="0"/>
              <a:t>резюмирование</a:t>
            </a:r>
            <a:r>
              <a:rPr lang="ru-RU" dirty="0" smtClean="0"/>
              <a:t> вышеизложенного материала</a:t>
            </a:r>
            <a:endParaRPr lang="ru-RU" b="1" dirty="0" smtClean="0"/>
          </a:p>
          <a:p>
            <a:pPr lvl="0"/>
            <a:r>
              <a:rPr lang="ru-RU" dirty="0" smtClean="0"/>
              <a:t>призыв к действию</a:t>
            </a:r>
            <a:endParaRPr lang="ru-RU" b="1" dirty="0" smtClean="0"/>
          </a:p>
          <a:p>
            <a:pPr lvl="0"/>
            <a:r>
              <a:rPr lang="ru-RU" dirty="0" smtClean="0"/>
              <a:t>комплимент слушателям</a:t>
            </a:r>
            <a:endParaRPr lang="ru-RU" b="1" dirty="0" smtClean="0"/>
          </a:p>
          <a:p>
            <a:pPr lvl="0"/>
            <a:r>
              <a:rPr lang="ru-RU" dirty="0" smtClean="0"/>
              <a:t>вызвать смех</a:t>
            </a:r>
            <a:endParaRPr lang="ru-RU" b="1" dirty="0" smtClean="0"/>
          </a:p>
          <a:p>
            <a:pPr lvl="0"/>
            <a:r>
              <a:rPr lang="ru-RU" dirty="0" smtClean="0"/>
              <a:t>цитаты, поэтические строки</a:t>
            </a:r>
            <a:endParaRPr lang="ru-RU" b="1" dirty="0" smtClean="0"/>
          </a:p>
          <a:p>
            <a:pPr lvl="0"/>
            <a:r>
              <a:rPr lang="ru-RU" dirty="0" smtClean="0"/>
              <a:t>создание кульминационного момента</a:t>
            </a:r>
            <a:endParaRPr lang="ru-RU" b="1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чем актуальность данного вопроса?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571472"/>
            <a:ext cx="6172200" cy="1000132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Способы активизации памяти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785918"/>
            <a:ext cx="6172200" cy="664688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Наглядность </a:t>
            </a:r>
          </a:p>
          <a:p>
            <a:pPr algn="ctr">
              <a:buNone/>
            </a:pPr>
            <a:r>
              <a:rPr lang="ru-RU" b="1" dirty="0" smtClean="0"/>
              <a:t> </a:t>
            </a:r>
            <a:r>
              <a:rPr lang="ru-RU" dirty="0" smtClean="0"/>
              <a:t>Прочнее и быстрее запоминаются </a:t>
            </a:r>
            <a:r>
              <a:rPr lang="ru-RU" u="sng" dirty="0" smtClean="0"/>
              <a:t>динамические изображения</a:t>
            </a:r>
            <a:r>
              <a:rPr lang="ru-RU" dirty="0" smtClean="0"/>
              <a:t>, различные ступеньки, кривые. Доказано, что человек воспринимает максимально лишь </a:t>
            </a:r>
            <a:r>
              <a:rPr lang="ru-RU" u="sng" dirty="0" smtClean="0"/>
              <a:t>21 единицу информации на странице.  </a:t>
            </a:r>
            <a:r>
              <a:rPr lang="ru-RU" dirty="0" smtClean="0"/>
              <a:t>Самую важную информацию следует располагать</a:t>
            </a:r>
            <a:r>
              <a:rPr lang="ru-RU" u="sng" dirty="0" smtClean="0"/>
              <a:t> в верхнем правом углу схемы, плаката</a:t>
            </a:r>
            <a:r>
              <a:rPr lang="ru-RU" dirty="0" smtClean="0"/>
              <a:t>. Далее информация по важности должна размещаться в верхнем левом углу, в нижнем левом углу, в правом нижнем углу. При подготовке наглядных изображений необходимо использовать </a:t>
            </a:r>
            <a:r>
              <a:rPr lang="ru-RU" u="sng" dirty="0" smtClean="0"/>
              <a:t>не более 3 цветов, </a:t>
            </a:r>
            <a:r>
              <a:rPr lang="ru-RU" dirty="0" smtClean="0"/>
              <a:t>т.к. большее количество затрудняет восприятие и запоминание информации. Количество схем, диаграмм, плакатов </a:t>
            </a:r>
            <a:r>
              <a:rPr lang="ru-RU" u="sng" dirty="0" smtClean="0"/>
              <a:t>не должно превышать 9</a:t>
            </a:r>
            <a:endParaRPr lang="ru-RU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34706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357290"/>
            <a:ext cx="6172200" cy="70755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Факты, сравнения</a:t>
            </a:r>
          </a:p>
          <a:p>
            <a:pPr algn="ctr">
              <a:buNone/>
            </a:pPr>
            <a:r>
              <a:rPr lang="ru-RU" dirty="0" smtClean="0"/>
              <a:t>Для иллюстрации годятся не все </a:t>
            </a:r>
            <a:r>
              <a:rPr lang="ru-RU" u="sng" dirty="0" smtClean="0"/>
              <a:t>факты,</a:t>
            </a:r>
            <a:r>
              <a:rPr lang="ru-RU" dirty="0" smtClean="0"/>
              <a:t> а только понятные и близкие публике.</a:t>
            </a:r>
          </a:p>
          <a:p>
            <a:r>
              <a:rPr lang="ru-RU" dirty="0" smtClean="0"/>
              <a:t>Логическое осмысление предмета. </a:t>
            </a:r>
          </a:p>
          <a:p>
            <a:r>
              <a:rPr lang="ru-RU" dirty="0" smtClean="0"/>
              <a:t>Разъяснения. </a:t>
            </a:r>
          </a:p>
          <a:p>
            <a:r>
              <a:rPr lang="ru-RU" dirty="0" smtClean="0"/>
              <a:t>Детализация. </a:t>
            </a:r>
          </a:p>
          <a:p>
            <a:r>
              <a:rPr lang="ru-RU" dirty="0" smtClean="0"/>
              <a:t>Последовательная конкретизация. </a:t>
            </a:r>
          </a:p>
          <a:p>
            <a:r>
              <a:rPr lang="ru-RU" dirty="0" smtClean="0"/>
              <a:t>Распространённая оценка.</a:t>
            </a:r>
          </a:p>
          <a:p>
            <a:r>
              <a:rPr lang="ru-RU" dirty="0" smtClean="0"/>
              <a:t>Обнаружение тенденции.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Лекторские данные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t"/>
            <a:r>
              <a:rPr lang="ru-RU" dirty="0" smtClean="0"/>
              <a:t>Культура речи (соблюдение норм ударения, произношения, избегание жаргонизмов и пр., стиль изложения, адекватный материалу); </a:t>
            </a:r>
          </a:p>
          <a:p>
            <a:pPr lvl="0" fontAlgn="t"/>
            <a:r>
              <a:rPr lang="ru-RU" dirty="0" smtClean="0"/>
              <a:t>Дикторское мастерство: внятность, четкость артикуляции, слышимость на последних партах; </a:t>
            </a:r>
          </a:p>
          <a:p>
            <a:pPr lvl="0" fontAlgn="t"/>
            <a:r>
              <a:rPr lang="ru-RU" dirty="0" smtClean="0"/>
              <a:t>Экспрессивность речи (эмоциональность, интонационное богатство, увлеченность предметом); </a:t>
            </a:r>
          </a:p>
          <a:p>
            <a:pPr lvl="0" fontAlgn="t"/>
            <a:r>
              <a:rPr lang="ru-RU" dirty="0" smtClean="0"/>
              <a:t>Ораторское искусство (главный индикатор - формирование интереса у аудитории); </a:t>
            </a:r>
          </a:p>
          <a:p>
            <a:pPr lvl="0" fontAlgn="t"/>
            <a:r>
              <a:rPr lang="ru-RU" dirty="0" smtClean="0"/>
              <a:t>Педагогический такт (уважительно отношение к студенту, отсутствие оскорблений, признание своих возможных ошибок); </a:t>
            </a:r>
          </a:p>
          <a:p>
            <a:pPr lvl="0" fontAlgn="t"/>
            <a:r>
              <a:rPr lang="ru-RU" dirty="0" smtClean="0"/>
              <a:t>Внешний вид; </a:t>
            </a:r>
          </a:p>
          <a:p>
            <a:pPr lvl="0" fontAlgn="t"/>
            <a:r>
              <a:rPr lang="ru-RU" dirty="0" smtClean="0"/>
              <a:t>Умение установить контакт.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логически выстроенное выступление</a:t>
            </a:r>
          </a:p>
          <a:p>
            <a:r>
              <a:rPr lang="ru-RU" b="1" u="sng" smtClean="0"/>
              <a:t>эффект аргументации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Истоки появления лекции?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лекция в классическом варианте – один из консервативных методов обучения, порождённый условиями своего времени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настоящее время существует большой количество других форм передачи информации, более прогрессивных.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u="sng" dirty="0" smtClean="0"/>
              <a:t>Сегодня  роль лекции представляется в повышении творческого потенциала аудитории, активизации мышления, в создании условий, когда возможно плодотворное общение, продуктивный обмен мнениями в непринуждённой обстановке. </a:t>
            </a:r>
            <a:endParaRPr lang="ru-RU" b="1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Как Вы</a:t>
            </a:r>
            <a:br>
              <a:rPr lang="ru-RU" sz="4000" dirty="0" smtClean="0"/>
            </a:br>
            <a:r>
              <a:rPr lang="ru-RU" sz="4000" dirty="0" smtClean="0"/>
              <a:t> обычно готовитесь к лекциям?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Основная дидактическая цель лекции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формирование ориентировочной основы для последующего усвоения студентами учебного материала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714348"/>
            <a:ext cx="61722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Разновидности лекций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643042"/>
            <a:ext cx="6172200" cy="707236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/>
              <a:t>Классификация лекций по целям:</a:t>
            </a:r>
          </a:p>
          <a:p>
            <a:r>
              <a:rPr lang="ru-RU" dirty="0" smtClean="0"/>
              <a:t>Вводная</a:t>
            </a:r>
          </a:p>
          <a:p>
            <a:r>
              <a:rPr lang="ru-RU" dirty="0" smtClean="0"/>
              <a:t>Установочная</a:t>
            </a:r>
          </a:p>
          <a:p>
            <a:r>
              <a:rPr lang="ru-RU" dirty="0" smtClean="0"/>
              <a:t>Обзорная</a:t>
            </a:r>
          </a:p>
          <a:p>
            <a:r>
              <a:rPr lang="ru-RU" dirty="0" smtClean="0"/>
              <a:t>Итоговая</a:t>
            </a:r>
          </a:p>
          <a:p>
            <a:pPr algn="ctr">
              <a:buNone/>
            </a:pPr>
            <a:endParaRPr lang="ru-RU" b="1" u="sng" dirty="0" smtClean="0"/>
          </a:p>
          <a:p>
            <a:pPr algn="ctr">
              <a:buNone/>
            </a:pPr>
            <a:r>
              <a:rPr lang="ru-RU" b="1" u="sng" dirty="0" smtClean="0"/>
              <a:t>Классификация лекция по формам:</a:t>
            </a:r>
          </a:p>
          <a:p>
            <a:r>
              <a:rPr lang="ru-RU" dirty="0" smtClean="0"/>
              <a:t>Лекция-беседа</a:t>
            </a:r>
          </a:p>
          <a:p>
            <a:r>
              <a:rPr lang="ru-RU" dirty="0" smtClean="0"/>
              <a:t>Лекция-дискуссия</a:t>
            </a:r>
            <a:endParaRPr lang="ru-RU" dirty="0" smtClean="0"/>
          </a:p>
          <a:p>
            <a:r>
              <a:rPr lang="ru-RU" dirty="0" smtClean="0"/>
              <a:t>Академическая </a:t>
            </a:r>
            <a:r>
              <a:rPr lang="ru-RU" dirty="0" smtClean="0"/>
              <a:t>(«базисная</a:t>
            </a:r>
            <a:r>
              <a:rPr lang="ru-RU" dirty="0" smtClean="0"/>
              <a:t>»)</a:t>
            </a:r>
          </a:p>
          <a:p>
            <a:r>
              <a:rPr lang="ru-RU" dirty="0" smtClean="0"/>
              <a:t>С применением техники обратной связи</a:t>
            </a:r>
            <a:endParaRPr lang="ru-RU" dirty="0" smtClean="0"/>
          </a:p>
          <a:p>
            <a:r>
              <a:rPr lang="ru-RU" dirty="0" smtClean="0"/>
              <a:t>Проблемная</a:t>
            </a:r>
          </a:p>
          <a:p>
            <a:r>
              <a:rPr lang="ru-RU" dirty="0" smtClean="0"/>
              <a:t>Лекция-конференция</a:t>
            </a:r>
          </a:p>
          <a:p>
            <a:r>
              <a:rPr lang="ru-RU" dirty="0" smtClean="0"/>
              <a:t>Лекция-провокация</a:t>
            </a:r>
            <a:endParaRPr lang="ru-RU" dirty="0" smtClean="0"/>
          </a:p>
          <a:p>
            <a:r>
              <a:rPr lang="ru-RU" dirty="0" smtClean="0"/>
              <a:t>Лекция-визуализация</a:t>
            </a:r>
          </a:p>
          <a:p>
            <a:r>
              <a:rPr lang="ru-RU" dirty="0" smtClean="0"/>
              <a:t>Бинарная лекция</a:t>
            </a:r>
          </a:p>
          <a:p>
            <a:r>
              <a:rPr lang="ru-RU" dirty="0" smtClean="0"/>
              <a:t>Лекция-консультация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Дидактические требования к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Содержание</a:t>
            </a:r>
            <a:r>
              <a:rPr lang="ru-RU" b="1" u="sng" dirty="0" smtClean="0"/>
              <a:t>:</a:t>
            </a:r>
          </a:p>
          <a:p>
            <a:pPr lvl="0" fontAlgn="t"/>
            <a:r>
              <a:rPr lang="ru-RU" dirty="0" smtClean="0"/>
              <a:t>Соответствие содержания лекции программе и учебно-тематическому плану дисциплины; </a:t>
            </a:r>
          </a:p>
          <a:p>
            <a:pPr lvl="0" fontAlgn="t"/>
            <a:r>
              <a:rPr lang="ru-RU" dirty="0" smtClean="0"/>
              <a:t>Обзор содержания предыдущей лекции, его связь с новым материалом; </a:t>
            </a:r>
          </a:p>
          <a:p>
            <a:pPr lvl="0" fontAlgn="t"/>
            <a:r>
              <a:rPr lang="ru-RU" dirty="0" smtClean="0"/>
              <a:t>Определить актуальность, связь с практикой, место в системе других наук; </a:t>
            </a:r>
          </a:p>
          <a:p>
            <a:pPr lvl="0" fontAlgn="t"/>
            <a:r>
              <a:rPr lang="ru-RU" dirty="0" smtClean="0"/>
              <a:t>Научность, доказательность и аргументированность; </a:t>
            </a:r>
          </a:p>
          <a:p>
            <a:pPr lvl="0" fontAlgn="t"/>
            <a:r>
              <a:rPr lang="ru-RU" dirty="0" smtClean="0"/>
              <a:t>Информативность (соответствие современному уровню развития науки); </a:t>
            </a:r>
          </a:p>
          <a:p>
            <a:pPr lvl="0" fontAlgn="t"/>
            <a:r>
              <a:rPr lang="ru-RU" dirty="0" smtClean="0"/>
              <a:t>Освещение истории вопроса, показ различных концепций; </a:t>
            </a:r>
          </a:p>
          <a:p>
            <a:pPr lvl="0" fontAlgn="t"/>
            <a:r>
              <a:rPr lang="ru-RU" dirty="0" smtClean="0"/>
              <a:t>Использование примеров из практики, ярких, эмоционально окрашенных фактов; </a:t>
            </a:r>
          </a:p>
          <a:p>
            <a:pPr lvl="0" fontAlgn="t"/>
            <a:r>
              <a:rPr lang="ru-RU" dirty="0" smtClean="0"/>
              <a:t>Методические рекомендации по СРС (тема семинара, указание литературы и пр.).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5613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714480"/>
            <a:ext cx="6172200" cy="671832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u="sng" dirty="0" smtClean="0"/>
              <a:t>Методика: </a:t>
            </a:r>
            <a:endParaRPr lang="ru-RU" b="1" u="sng" dirty="0" smtClean="0"/>
          </a:p>
          <a:p>
            <a:pPr lvl="0" fontAlgn="t"/>
            <a:r>
              <a:rPr lang="ru-RU" dirty="0" smtClean="0"/>
              <a:t>Соблюдение внешнего и внутреннего регламента занятий (начало, конец, разделы лекции); </a:t>
            </a:r>
          </a:p>
          <a:p>
            <a:pPr lvl="0" fontAlgn="t"/>
            <a:r>
              <a:rPr lang="ru-RU" dirty="0" smtClean="0"/>
              <a:t>Четкая структура лекции и логика изложения; </a:t>
            </a:r>
          </a:p>
          <a:p>
            <a:pPr lvl="0" fontAlgn="t"/>
            <a:r>
              <a:rPr lang="ru-RU" dirty="0" smtClean="0"/>
              <a:t>Наличие плана, следование ему; </a:t>
            </a:r>
          </a:p>
          <a:p>
            <a:pPr lvl="0" fontAlgn="t"/>
            <a:r>
              <a:rPr lang="ru-RU" dirty="0" smtClean="0"/>
              <a:t>Связь с предыдущим и последующим материалом (</a:t>
            </a:r>
            <a:r>
              <a:rPr lang="ru-RU" dirty="0" err="1" smtClean="0"/>
              <a:t>внутрипредметные</a:t>
            </a:r>
            <a:r>
              <a:rPr lang="ru-RU" dirty="0" smtClean="0"/>
              <a:t>),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связи; </a:t>
            </a:r>
          </a:p>
          <a:p>
            <a:pPr lvl="0" fontAlgn="t"/>
            <a:r>
              <a:rPr lang="ru-RU" dirty="0" smtClean="0"/>
              <a:t>Доступность и разъяснение новых терминов и понятий; </a:t>
            </a:r>
          </a:p>
          <a:p>
            <a:pPr lvl="0" fontAlgn="t"/>
            <a:r>
              <a:rPr lang="ru-RU" dirty="0" smtClean="0"/>
              <a:t>Доказательность и аргументированность; </a:t>
            </a:r>
          </a:p>
          <a:p>
            <a:pPr lvl="0" fontAlgn="t"/>
            <a:r>
              <a:rPr lang="ru-RU" dirty="0" smtClean="0"/>
              <a:t>Выделение главных мыслей и выводов; </a:t>
            </a:r>
          </a:p>
          <a:p>
            <a:pPr lvl="0" fontAlgn="t"/>
            <a:r>
              <a:rPr lang="ru-RU" dirty="0" smtClean="0"/>
              <a:t>Использование приемов закрепления: повторение, подведение итогов в конце вопроса, всей лекции; </a:t>
            </a:r>
          </a:p>
          <a:p>
            <a:pPr lvl="0" fontAlgn="t"/>
            <a:r>
              <a:rPr lang="ru-RU" dirty="0" smtClean="0"/>
              <a:t>Использование наглядных пособий, ТСО; </a:t>
            </a:r>
          </a:p>
          <a:p>
            <a:pPr lvl="0" fontAlgn="t"/>
            <a:r>
              <a:rPr lang="ru-RU" dirty="0" smtClean="0"/>
              <a:t>Применение лектором опорных материалов: текст, конспект, отдельные записи, чтение без опорных материалов.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Руководство </a:t>
            </a:r>
            <a:br>
              <a:rPr lang="ru-RU" dirty="0" smtClean="0"/>
            </a:br>
            <a:r>
              <a:rPr lang="ru-RU" dirty="0" smtClean="0"/>
              <a:t>работой студентов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t"/>
            <a:r>
              <a:rPr lang="ru-RU" dirty="0" smtClean="0"/>
              <a:t>Акцентированное изложение материала лекции, выделение темпом, голосом, интонацией, повторением наиболее важной, существенной информации; </a:t>
            </a:r>
          </a:p>
          <a:p>
            <a:pPr lvl="0" fontAlgn="t"/>
            <a:r>
              <a:rPr lang="ru-RU" dirty="0" smtClean="0"/>
              <a:t>Предоставление пауз для записи, конспектирования; излагая лекционный материал, преподаватель должен ориентироваться на то, что студенты пишут конспект; задача лектора - дать студентам возможность осмысленного конспектирования; </a:t>
            </a:r>
          </a:p>
          <a:p>
            <a:pPr lvl="0" fontAlgn="t"/>
            <a:r>
              <a:rPr lang="ru-RU" dirty="0" smtClean="0"/>
              <a:t>Записи на доске; </a:t>
            </a:r>
          </a:p>
          <a:p>
            <a:pPr lvl="0" fontAlgn="t"/>
            <a:r>
              <a:rPr lang="ru-RU" dirty="0" smtClean="0"/>
              <a:t>Демонстрации иллюстративного материала; </a:t>
            </a:r>
          </a:p>
          <a:p>
            <a:pPr lvl="0" fontAlgn="t"/>
            <a:r>
              <a:rPr lang="ru-RU" dirty="0" smtClean="0"/>
              <a:t>Использование приемов поддержания внимания (риторические вопросы, шутки, ораторские приемы); </a:t>
            </a:r>
          </a:p>
          <a:p>
            <a:pPr lvl="0" fontAlgn="t"/>
            <a:r>
              <a:rPr lang="ru-RU" dirty="0" smtClean="0"/>
              <a:t>Разрешение задавать вопросы (когда и в какой форме); </a:t>
            </a:r>
          </a:p>
          <a:p>
            <a:pPr lvl="0" fontAlgn="t"/>
            <a:r>
              <a:rPr lang="ru-RU" dirty="0" smtClean="0"/>
              <a:t>Просмотр конспектов: по ходу лекции, после или на семинарских и практических занятиях; </a:t>
            </a:r>
          </a:p>
          <a:p>
            <a:pPr lvl="0" fontAlgn="t"/>
            <a:r>
              <a:rPr lang="ru-RU" dirty="0" smtClean="0"/>
              <a:t>Контроль усвоения содержания материала; </a:t>
            </a:r>
          </a:p>
          <a:p>
            <a:pPr lvl="0" fontAlgn="t"/>
            <a:r>
              <a:rPr lang="ru-RU" dirty="0" smtClean="0"/>
              <a:t>Активизация мышления путем выдвижения проблемных вопросов и разрешения противоречий в ходе лекции; </a:t>
            </a:r>
          </a:p>
          <a:p>
            <a:pPr lvl="0" fontAlgn="t"/>
            <a:r>
              <a:rPr lang="ru-RU" dirty="0" smtClean="0"/>
              <a:t>Поддержание дисциплины на лекции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1182</Words>
  <Application>Microsoft Office PowerPoint</Application>
  <PresentationFormat>Экран (4:3)</PresentationFormat>
  <Paragraphs>155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Лекция как форма учебного занятия. Способы активизации лекции</vt:lpstr>
      <vt:lpstr>В чем актуальность данного вопроса?</vt:lpstr>
      <vt:lpstr>Истоки появления лекции?</vt:lpstr>
      <vt:lpstr>Как Вы  обычно готовитесь к лекциям?</vt:lpstr>
      <vt:lpstr>Основная дидактическая цель лекции - </vt:lpstr>
      <vt:lpstr>Разновидности лекций</vt:lpstr>
      <vt:lpstr>Дидактические требования к лекции</vt:lpstr>
      <vt:lpstr>Слайд 8</vt:lpstr>
      <vt:lpstr>Руководство  работой студентов</vt:lpstr>
      <vt:lpstr>Организационно-методические условия (при подготовке)</vt:lpstr>
      <vt:lpstr>Результативность лекции</vt:lpstr>
      <vt:lpstr>Методика чтения лекции</vt:lpstr>
      <vt:lpstr>Слайд 13</vt:lpstr>
      <vt:lpstr>Слайд 14</vt:lpstr>
      <vt:lpstr>Что нужно проанализировать ?</vt:lpstr>
      <vt:lpstr>Что Вы понимаете под словами «методы активизации лекции»?</vt:lpstr>
      <vt:lpstr>Создание соответствующей атмосферы посредством оборудования и оформления  аудитории</vt:lpstr>
      <vt:lpstr>Вербальные и невербальные методы привлечения внимания к себе и эффективное снятие усталости у слушателей</vt:lpstr>
      <vt:lpstr>Эффективное коммуникативное общение</vt:lpstr>
      <vt:lpstr>Способы активизации памяти</vt:lpstr>
      <vt:lpstr>Слайд 21</vt:lpstr>
      <vt:lpstr>Лекторские данные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активизации лекции</dc:title>
  <cp:lastModifiedBy>Admin</cp:lastModifiedBy>
  <cp:revision>18</cp:revision>
  <dcterms:modified xsi:type="dcterms:W3CDTF">2010-10-25T15:39:17Z</dcterms:modified>
</cp:coreProperties>
</file>