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6" r:id="rId8"/>
    <p:sldId id="267" r:id="rId9"/>
    <p:sldId id="268" r:id="rId10"/>
    <p:sldId id="264" r:id="rId11"/>
    <p:sldId id="269" r:id="rId12"/>
    <p:sldId id="265" r:id="rId13"/>
    <p:sldId id="270" r:id="rId14"/>
    <p:sldId id="277" r:id="rId15"/>
    <p:sldId id="278" r:id="rId16"/>
    <p:sldId id="279" r:id="rId17"/>
    <p:sldId id="283" r:id="rId18"/>
    <p:sldId id="284" r:id="rId19"/>
    <p:sldId id="281" r:id="rId20"/>
    <p:sldId id="285" r:id="rId21"/>
    <p:sldId id="286" r:id="rId22"/>
    <p:sldId id="287" r:id="rId23"/>
    <p:sldId id="271" r:id="rId24"/>
    <p:sldId id="273" r:id="rId25"/>
    <p:sldId id="274" r:id="rId2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26.01.2011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26.01.2011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Технология «Дебаты»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структура </a:t>
            </a:r>
            <a:br>
              <a:rPr lang="ru-RU" dirty="0" smtClean="0"/>
            </a:br>
            <a:r>
              <a:rPr lang="ru-RU" dirty="0" smtClean="0"/>
              <a:t>подготовительного этапа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sz="2800" dirty="0" smtClean="0"/>
              <a:t>Работа с информацией по теме: </a:t>
            </a:r>
            <a:endParaRPr lang="ru-RU" sz="2400" dirty="0" smtClean="0"/>
          </a:p>
          <a:p>
            <a:pPr lvl="1">
              <a:buNone/>
            </a:pPr>
            <a:r>
              <a:rPr lang="ru-RU" dirty="0" smtClean="0"/>
              <a:t>активизация знаний учащихся (мозговой штурм); </a:t>
            </a:r>
            <a:endParaRPr lang="ru-RU" sz="2000" dirty="0" smtClean="0"/>
          </a:p>
          <a:p>
            <a:pPr lvl="1">
              <a:buNone/>
            </a:pPr>
            <a:r>
              <a:rPr lang="ru-RU" dirty="0" smtClean="0"/>
              <a:t>поиск информации с использованием различных источников; </a:t>
            </a:r>
            <a:endParaRPr lang="ru-RU" sz="2000" dirty="0" smtClean="0"/>
          </a:p>
          <a:p>
            <a:pPr lvl="1">
              <a:buNone/>
            </a:pPr>
            <a:r>
              <a:rPr lang="ru-RU" dirty="0" smtClean="0"/>
              <a:t>систематизация полученного материала; </a:t>
            </a:r>
            <a:endParaRPr lang="ru-RU" sz="2000" dirty="0" smtClean="0"/>
          </a:p>
          <a:p>
            <a:pPr lvl="1">
              <a:buNone/>
            </a:pPr>
            <a:r>
              <a:rPr lang="ru-RU" dirty="0" smtClean="0"/>
              <a:t>составление кейсов (системы аргументации) утверждения и отрицания тезиса, подготовка раунда вопросов и т. д. </a:t>
            </a:r>
            <a:endParaRPr lang="ru-RU" sz="2000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II. Игра 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ctr">
              <a:buNone/>
            </a:pPr>
            <a:r>
              <a:rPr lang="ru-RU" dirty="0" smtClean="0"/>
              <a:t>Суть дебатов - убедить нейтральную третью сторону (судей) в том, что ваши аргументы лучше, чем аргументы вашего оппонента. Хотя суть </a:t>
            </a:r>
            <a:r>
              <a:rPr lang="ru-RU" dirty="0" smtClean="0"/>
              <a:t>проста</a:t>
            </a:r>
            <a:r>
              <a:rPr lang="ru-RU" dirty="0" smtClean="0"/>
              <a:t>, стратегии и техника, с помощью которой достигается желаемый </a:t>
            </a:r>
            <a:r>
              <a:rPr lang="ru-RU" dirty="0" smtClean="0"/>
              <a:t>результат</a:t>
            </a:r>
            <a:r>
              <a:rPr lang="ru-RU" dirty="0" smtClean="0"/>
              <a:t>, могут быть сложными. </a:t>
            </a:r>
          </a:p>
          <a:p>
            <a:pPr algn="ctr">
              <a:buNone/>
            </a:pPr>
            <a:endParaRPr lang="ru-RU" b="1" dirty="0" smtClean="0"/>
          </a:p>
          <a:p>
            <a:pPr algn="ctr">
              <a:buNone/>
            </a:pPr>
            <a:r>
              <a:rPr lang="ru-RU" b="1" dirty="0" smtClean="0"/>
              <a:t>Форма дебатов </a:t>
            </a:r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/>
              <a:t>У1 — первый спикер команды утверждения; </a:t>
            </a:r>
          </a:p>
          <a:p>
            <a:pPr algn="ctr">
              <a:buNone/>
            </a:pPr>
            <a:r>
              <a:rPr lang="ru-RU" dirty="0" smtClean="0"/>
              <a:t>О1 — первый спикер команды отрицания и т. д.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В дебатах спикеры утверждающей стороны пытаются убедить судей в правильности своих позиций. Спикеры отрицающей стороны хотят доказать судье, что позиция утверждающей стороны неверна или что интерпретация темы и аргументация своей позиции спикерами утверждающей стороны имеет недостатки.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Каждый спикер во время игры выполняет строго определенные технологией игры роли и функции, причем роли первых спикеров отличаются друг от друга, а роли вторых и третьих совпадают.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5400" b="1" dirty="0" smtClean="0"/>
              <a:t>Роли спикеров </a:t>
            </a:r>
            <a:r>
              <a:rPr lang="ru-RU" sz="4800" dirty="0" smtClean="0"/>
              <a:t/>
            </a:r>
            <a:br>
              <a:rPr lang="ru-RU" sz="4800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sz="2800" i="1" dirty="0" smtClean="0"/>
              <a:t>Спикер У1: </a:t>
            </a:r>
            <a:endParaRPr lang="ru-RU" sz="2400" dirty="0" smtClean="0"/>
          </a:p>
          <a:p>
            <a:pPr lvl="1"/>
            <a:r>
              <a:rPr lang="ru-RU" dirty="0" smtClean="0"/>
              <a:t>представление команды; </a:t>
            </a:r>
            <a:endParaRPr lang="ru-RU" sz="2000" dirty="0" smtClean="0"/>
          </a:p>
          <a:p>
            <a:pPr lvl="1"/>
            <a:r>
              <a:rPr lang="ru-RU" dirty="0" smtClean="0"/>
              <a:t>формулировка темы, актуальность; </a:t>
            </a:r>
            <a:endParaRPr lang="ru-RU" sz="2000" dirty="0" smtClean="0"/>
          </a:p>
          <a:p>
            <a:pPr lvl="1"/>
            <a:r>
              <a:rPr lang="ru-RU" dirty="0" smtClean="0"/>
              <a:t>определение ключевых понятий, входящих в тему; </a:t>
            </a:r>
            <a:endParaRPr lang="ru-RU" sz="2000" dirty="0" smtClean="0"/>
          </a:p>
          <a:p>
            <a:pPr lvl="1"/>
            <a:r>
              <a:rPr lang="ru-RU" dirty="0" smtClean="0"/>
              <a:t>выдвижение критерия (ценность или цель команды); </a:t>
            </a:r>
            <a:endParaRPr lang="ru-RU" sz="2000" dirty="0" smtClean="0"/>
          </a:p>
          <a:p>
            <a:pPr lvl="1"/>
            <a:r>
              <a:rPr lang="ru-RU" dirty="0" smtClean="0"/>
              <a:t>представление кейса утверждающей стороны; </a:t>
            </a:r>
            <a:endParaRPr lang="ru-RU" sz="2000" dirty="0" smtClean="0"/>
          </a:p>
          <a:p>
            <a:pPr lvl="1"/>
            <a:r>
              <a:rPr lang="ru-RU" dirty="0" smtClean="0"/>
              <a:t>заключение (таким образом... готов ответить на вопросы...). </a:t>
            </a:r>
            <a:endParaRPr lang="ru-RU" sz="2000" dirty="0" smtClean="0"/>
          </a:p>
          <a:p>
            <a:r>
              <a:rPr lang="ru-RU" sz="2800" i="1" dirty="0" smtClean="0"/>
              <a:t>Спикер 01: </a:t>
            </a:r>
            <a:endParaRPr lang="ru-RU" sz="2400" dirty="0" smtClean="0"/>
          </a:p>
          <a:p>
            <a:pPr lvl="1"/>
            <a:r>
              <a:rPr lang="ru-RU" dirty="0" smtClean="0"/>
              <a:t>представление команды; </a:t>
            </a:r>
            <a:endParaRPr lang="ru-RU" sz="2000" dirty="0" smtClean="0"/>
          </a:p>
          <a:p>
            <a:pPr lvl="1"/>
            <a:r>
              <a:rPr lang="ru-RU" dirty="0" smtClean="0"/>
              <a:t>формулировка тезиса отрицания; </a:t>
            </a:r>
            <a:endParaRPr lang="ru-RU" sz="2000" dirty="0" smtClean="0"/>
          </a:p>
          <a:p>
            <a:pPr lvl="1"/>
            <a:r>
              <a:rPr lang="ru-RU" dirty="0" smtClean="0"/>
              <a:t>принятие определений ключевых понятий; </a:t>
            </a:r>
            <a:endParaRPr lang="ru-RU" sz="2000" dirty="0" smtClean="0"/>
          </a:p>
          <a:p>
            <a:pPr lvl="1"/>
            <a:r>
              <a:rPr lang="ru-RU" dirty="0" smtClean="0"/>
              <a:t>атака или принятие критерия оппонентов; </a:t>
            </a:r>
            <a:endParaRPr lang="ru-RU" sz="2000" dirty="0" smtClean="0"/>
          </a:p>
          <a:p>
            <a:pPr lvl="1"/>
            <a:r>
              <a:rPr lang="ru-RU" dirty="0" smtClean="0"/>
              <a:t>опровержение позиции утверждения; </a:t>
            </a:r>
            <a:endParaRPr lang="ru-RU" sz="2000" dirty="0" smtClean="0"/>
          </a:p>
          <a:p>
            <a:pPr lvl="1"/>
            <a:r>
              <a:rPr lang="ru-RU" dirty="0" smtClean="0"/>
              <a:t>представление кейса отрицающей стороны. </a:t>
            </a:r>
            <a:endParaRPr lang="ru-RU" sz="2000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Регламент «Дебатов»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110178"/>
          </a:xfrm>
        </p:spPr>
        <p:txBody>
          <a:bodyPr>
            <a:normAutofit fontScale="55000" lnSpcReduction="20000"/>
          </a:bodyPr>
          <a:lstStyle/>
          <a:p>
            <a:r>
              <a:rPr lang="ru-RU" b="1" dirty="0" smtClean="0"/>
              <a:t>Действие                                        Время </a:t>
            </a:r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Выступление У1                            6 минут </a:t>
            </a:r>
          </a:p>
          <a:p>
            <a:endParaRPr lang="ru-RU" dirty="0" smtClean="0"/>
          </a:p>
          <a:p>
            <a:r>
              <a:rPr lang="ru-RU" dirty="0" smtClean="0"/>
              <a:t>Вопросы ОЗ к У1                            3 минуты </a:t>
            </a:r>
          </a:p>
          <a:p>
            <a:endParaRPr lang="ru-RU" dirty="0" smtClean="0"/>
          </a:p>
          <a:p>
            <a:r>
              <a:rPr lang="ru-RU" dirty="0" smtClean="0"/>
              <a:t>Выступление 01                             6 минут </a:t>
            </a:r>
          </a:p>
          <a:p>
            <a:endParaRPr lang="ru-RU" dirty="0" smtClean="0"/>
          </a:p>
          <a:p>
            <a:r>
              <a:rPr lang="ru-RU" dirty="0" smtClean="0"/>
              <a:t>Вопросы УЗ к 01                            3 минуты </a:t>
            </a:r>
          </a:p>
          <a:p>
            <a:endParaRPr lang="ru-RU" dirty="0" smtClean="0"/>
          </a:p>
          <a:p>
            <a:r>
              <a:rPr lang="ru-RU" dirty="0" smtClean="0"/>
              <a:t>Выступление У2 		5 минут </a:t>
            </a:r>
          </a:p>
          <a:p>
            <a:endParaRPr lang="ru-RU" dirty="0" smtClean="0"/>
          </a:p>
          <a:p>
            <a:r>
              <a:rPr lang="ru-RU" dirty="0" smtClean="0"/>
              <a:t>Вопросы 01 к У 2		 3 минуты </a:t>
            </a:r>
          </a:p>
          <a:p>
            <a:endParaRPr lang="ru-RU" dirty="0" smtClean="0"/>
          </a:p>
          <a:p>
            <a:r>
              <a:rPr lang="ru-RU" dirty="0" smtClean="0"/>
              <a:t>Выступление 02 		5 минут </a:t>
            </a:r>
          </a:p>
          <a:p>
            <a:endParaRPr lang="ru-RU" dirty="0" smtClean="0"/>
          </a:p>
          <a:p>
            <a:r>
              <a:rPr lang="ru-RU" dirty="0" smtClean="0"/>
              <a:t>Вопросы У1 к 02		 3 минуты </a:t>
            </a:r>
          </a:p>
          <a:p>
            <a:endParaRPr lang="ru-RU" dirty="0" smtClean="0"/>
          </a:p>
          <a:p>
            <a:r>
              <a:rPr lang="ru-RU" dirty="0" smtClean="0"/>
              <a:t>Выступление УЗ		 5 минут </a:t>
            </a:r>
          </a:p>
          <a:p>
            <a:endParaRPr lang="ru-RU" dirty="0" smtClean="0"/>
          </a:p>
          <a:p>
            <a:r>
              <a:rPr lang="ru-RU" dirty="0" smtClean="0"/>
              <a:t>Выступление 03		 5 минут 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128588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три типа выступлений </a:t>
            </a:r>
            <a:br>
              <a:rPr lang="ru-RU" dirty="0" smtClean="0"/>
            </a:br>
            <a:r>
              <a:rPr lang="ru-RU" dirty="0" smtClean="0"/>
              <a:t>(речи спикера):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00174"/>
            <a:ext cx="8186766" cy="5000660"/>
          </a:xfrm>
        </p:spPr>
        <p:txBody>
          <a:bodyPr>
            <a:normAutofit fontScale="92500" lnSpcReduction="10000"/>
          </a:bodyPr>
          <a:lstStyle/>
          <a:p>
            <a:pPr lvl="0" algn="ctr">
              <a:buNone/>
            </a:pPr>
            <a:r>
              <a:rPr lang="ru-RU" sz="2800" b="1" dirty="0" smtClean="0"/>
              <a:t>Конструктивная речь : У1, О1</a:t>
            </a:r>
            <a:endParaRPr lang="ru-RU" sz="2800" dirty="0" smtClean="0"/>
          </a:p>
          <a:p>
            <a:pPr lvl="0">
              <a:buNone/>
            </a:pPr>
            <a:r>
              <a:rPr lang="ru-RU" sz="2800" dirty="0" smtClean="0"/>
              <a:t> </a:t>
            </a:r>
          </a:p>
          <a:p>
            <a:pPr lvl="0" algn="just">
              <a:buNone/>
            </a:pPr>
            <a:r>
              <a:rPr lang="ru-RU" sz="2800" dirty="0" smtClean="0"/>
              <a:t>В этих речах представляются и выдвигаются  аргументы.  Утверждающая  сторона дает  первичное  представление  кейса,  которое  обусловит  структуру  всего раунда.  Отрицающая  сторона   вступает  в  противоречие  с  утверждающей  и представляет свой кейс. В этих  двух  речах  должны  быть  представлены  все аргументы.</a:t>
            </a:r>
          </a:p>
          <a:p>
            <a:pPr lvl="0" algn="just">
              <a:buNone/>
            </a:pPr>
            <a:r>
              <a:rPr lang="ru-RU" sz="2800" dirty="0" smtClean="0"/>
              <a:t> </a:t>
            </a:r>
          </a:p>
          <a:p>
            <a:pPr lvl="0" algn="just">
              <a:buNone/>
            </a:pPr>
            <a:r>
              <a:rPr lang="ru-RU" sz="2800" dirty="0" smtClean="0"/>
              <a:t> </a:t>
            </a:r>
          </a:p>
          <a:p>
            <a:pPr lvl="0">
              <a:buNone/>
            </a:pPr>
            <a:endParaRPr lang="ru-RU" sz="28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000108"/>
            <a:ext cx="8229600" cy="5324492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ru-RU" sz="2400" b="1" dirty="0" smtClean="0"/>
              <a:t>Опровергающая (развивающая) речь: У2, О2.</a:t>
            </a:r>
            <a:endParaRPr lang="ru-RU" sz="2400" dirty="0" smtClean="0"/>
          </a:p>
          <a:p>
            <a:pPr lvl="0">
              <a:buNone/>
            </a:pPr>
            <a:r>
              <a:rPr lang="ru-RU" sz="2400" dirty="0" smtClean="0"/>
              <a:t> </a:t>
            </a:r>
          </a:p>
          <a:p>
            <a:pPr lvl="0" algn="just">
              <a:buNone/>
            </a:pPr>
            <a:r>
              <a:rPr lang="ru-RU" sz="2400" dirty="0" smtClean="0"/>
              <a:t>	В этих речах </a:t>
            </a:r>
            <a:r>
              <a:rPr lang="ru-RU" sz="2400" dirty="0" smtClean="0"/>
              <a:t>опровергают  </a:t>
            </a:r>
            <a:r>
              <a:rPr lang="ru-RU" sz="2400" dirty="0" smtClean="0"/>
              <a:t>аргументы  и  </a:t>
            </a:r>
            <a:r>
              <a:rPr lang="ru-RU" sz="2400" dirty="0" smtClean="0"/>
              <a:t>восстанавливают </a:t>
            </a:r>
            <a:r>
              <a:rPr lang="ru-RU" sz="2400" dirty="0" smtClean="0"/>
              <a:t>свою  систему аргументов после "атаки" оппонентов. Здесь важную роль играют детали,  важно ответить  на  все  аргументы  оппонентов  и   прокомментировать,   насколько эффективно  они  подтверждают  или  опровергают  тему.  В  этих   речах   не допускаются  новые  аргументы.   Участники   должны   развить   существующие аргументы с помощью доказательств и рассуждений.</a:t>
            </a:r>
          </a:p>
          <a:p>
            <a:pPr lvl="0">
              <a:buNone/>
            </a:pPr>
            <a:r>
              <a:rPr lang="ru-RU" sz="2400" dirty="0" smtClean="0"/>
              <a:t>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324492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ru-RU" sz="2400" b="1" dirty="0" smtClean="0"/>
              <a:t>Заключительная речь (подведение итогов): У3, О3.</a:t>
            </a:r>
            <a:endParaRPr lang="ru-RU" sz="2400" dirty="0" smtClean="0"/>
          </a:p>
          <a:p>
            <a:pPr lvl="0">
              <a:buNone/>
            </a:pPr>
            <a:r>
              <a:rPr lang="ru-RU" sz="2400" dirty="0" smtClean="0"/>
              <a:t> </a:t>
            </a:r>
          </a:p>
          <a:p>
            <a:pPr lvl="0" algn="just">
              <a:buNone/>
            </a:pPr>
            <a:r>
              <a:rPr lang="ru-RU" sz="2400" dirty="0" smtClean="0"/>
              <a:t>	В  этих  речах  должно  быть  обращено  внимание  на  основные  противоречия позиций. Эти речи как бы подводят итоги дебатам. Для этого  У3 и  О3  должны</a:t>
            </a:r>
          </a:p>
          <a:p>
            <a:pPr lvl="0" algn="just">
              <a:buNone/>
            </a:pPr>
            <a:r>
              <a:rPr lang="ru-RU" sz="2400" dirty="0" smtClean="0"/>
              <a:t>представить себе, что они как бы рассказывают  своим  друзьям  о  том,  как проходили дебаты и в чем их сильные стороны и почему победа за ними. В  этой речи не должно быть новых аргументов.</a:t>
            </a:r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847088"/>
          </a:xfrm>
        </p:spPr>
        <p:txBody>
          <a:bodyPr>
            <a:normAutofit fontScale="90000"/>
          </a:bodyPr>
          <a:lstStyle/>
          <a:p>
            <a:r>
              <a:rPr lang="ru-RU" sz="3100" b="1" dirty="0" smtClean="0"/>
              <a:t/>
            </a:r>
            <a:br>
              <a:rPr lang="ru-RU" sz="3100" b="1" dirty="0" smtClean="0"/>
            </a:br>
            <a:r>
              <a:rPr lang="ru-RU" sz="3100" b="1" dirty="0" smtClean="0"/>
              <a:t/>
            </a:r>
            <a:br>
              <a:rPr lang="ru-RU" sz="3100" b="1" dirty="0" smtClean="0"/>
            </a:br>
            <a:r>
              <a:rPr lang="ru-RU" sz="3100" b="1" dirty="0" smtClean="0"/>
              <a:t/>
            </a:r>
            <a:br>
              <a:rPr lang="ru-RU" sz="3100" b="1" dirty="0" smtClean="0"/>
            </a:br>
            <a:r>
              <a:rPr lang="ru-RU" sz="3100" b="1" dirty="0" smtClean="0"/>
              <a:t/>
            </a:r>
            <a:br>
              <a:rPr lang="ru-RU" sz="3100" b="1" dirty="0" smtClean="0"/>
            </a:br>
            <a:r>
              <a:rPr lang="ru-RU" sz="3100" b="1" dirty="0" smtClean="0"/>
              <a:t/>
            </a:r>
            <a:br>
              <a:rPr lang="ru-RU" sz="3100" b="1" dirty="0" smtClean="0"/>
            </a:br>
            <a:r>
              <a:rPr lang="ru-RU" sz="3100" b="1" dirty="0" smtClean="0"/>
              <a:t/>
            </a:r>
            <a:br>
              <a:rPr lang="ru-RU" sz="3100" b="1" dirty="0" smtClean="0"/>
            </a:br>
            <a:r>
              <a:rPr lang="ru-RU" sz="3100" b="1" dirty="0" smtClean="0"/>
              <a:t/>
            </a:r>
            <a:br>
              <a:rPr lang="ru-RU" sz="3100" b="1" dirty="0" smtClean="0"/>
            </a:br>
            <a:r>
              <a:rPr lang="ru-RU" sz="3100" b="1" dirty="0" smtClean="0"/>
              <a:t/>
            </a:r>
            <a:br>
              <a:rPr lang="ru-RU" sz="3100" b="1" dirty="0" smtClean="0"/>
            </a:br>
            <a:r>
              <a:rPr lang="ru-RU" sz="3100" b="1" dirty="0" smtClean="0"/>
              <a:t/>
            </a:r>
            <a:br>
              <a:rPr lang="ru-RU" sz="3100" b="1" dirty="0" smtClean="0"/>
            </a:br>
            <a:r>
              <a:rPr lang="ru-RU" sz="3100" b="1" dirty="0" smtClean="0"/>
              <a:t>Построение </a:t>
            </a:r>
            <a:r>
              <a:rPr lang="ru-RU" sz="3100" b="1" dirty="0" smtClean="0"/>
              <a:t>сюжета доказательств по теме дебатов</a:t>
            </a:r>
            <a:r>
              <a:rPr lang="ru-RU" sz="3100" dirty="0" smtClean="0"/>
              <a:t>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 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538806"/>
          </a:xfrm>
        </p:spPr>
        <p:txBody>
          <a:bodyPr/>
          <a:lstStyle/>
          <a:p>
            <a:pPr lvl="0">
              <a:buNone/>
            </a:pPr>
            <a:r>
              <a:rPr lang="ru-RU" dirty="0" smtClean="0"/>
              <a:t>При подготовке обе стороны должны ответить на вопросы: </a:t>
            </a:r>
          </a:p>
          <a:p>
            <a:pPr lvl="0"/>
            <a:r>
              <a:rPr lang="ru-RU" dirty="0" smtClean="0"/>
              <a:t>почему </a:t>
            </a:r>
            <a:r>
              <a:rPr lang="ru-RU" dirty="0" smtClean="0"/>
              <a:t>мы соглашаемся с темой?</a:t>
            </a:r>
          </a:p>
          <a:p>
            <a:pPr lvl="0"/>
            <a:r>
              <a:rPr lang="ru-RU" dirty="0" smtClean="0"/>
              <a:t>какие сильные доводы мы можем привести в поддержку (отрицание)</a:t>
            </a:r>
          </a:p>
          <a:p>
            <a:r>
              <a:rPr lang="ru-RU" dirty="0" smtClean="0"/>
              <a:t>темы? </a:t>
            </a:r>
          </a:p>
          <a:p>
            <a:pPr lvl="0"/>
            <a:r>
              <a:rPr lang="ru-RU" dirty="0" smtClean="0"/>
              <a:t>какие основные проблемы содержит тема, и какие примеры можно</a:t>
            </a:r>
          </a:p>
          <a:p>
            <a:r>
              <a:rPr lang="ru-RU" dirty="0" smtClean="0"/>
              <a:t>привести? </a:t>
            </a:r>
          </a:p>
          <a:p>
            <a:pPr lvl="0"/>
            <a:r>
              <a:rPr lang="ru-RU" dirty="0" smtClean="0"/>
              <a:t>какие вопросы возникают в связи с этой темой?</a:t>
            </a:r>
          </a:p>
          <a:p>
            <a:pPr lvl="0"/>
            <a:r>
              <a:rPr lang="ru-RU" dirty="0" smtClean="0"/>
              <a:t>каковы могут быть опровергающие аргументы?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21444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sz="3100" dirty="0" smtClean="0"/>
              <a:t>Сюжет доказательств выстраивается по следующему алгоритму: </a:t>
            </a:r>
            <a:endParaRPr lang="ru-RU" sz="3100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967302"/>
          </a:xfrm>
        </p:spPr>
        <p:txBody>
          <a:bodyPr/>
          <a:lstStyle/>
          <a:p>
            <a:pPr lvl="0"/>
            <a:r>
              <a:rPr lang="ru-RU" dirty="0" smtClean="0"/>
              <a:t>приветствие слушателей;</a:t>
            </a:r>
          </a:p>
          <a:p>
            <a:pPr lvl="0"/>
            <a:r>
              <a:rPr lang="ru-RU" dirty="0" smtClean="0"/>
              <a:t>представление команды и самого себя;</a:t>
            </a:r>
          </a:p>
          <a:p>
            <a:pPr lvl="0"/>
            <a:r>
              <a:rPr lang="ru-RU" dirty="0" smtClean="0"/>
              <a:t>вступление (обоснование актуальности темы);</a:t>
            </a:r>
          </a:p>
          <a:p>
            <a:pPr lvl="0"/>
            <a:r>
              <a:rPr lang="ru-RU" dirty="0" smtClean="0"/>
              <a:t>определение понятий (дефиниций) темы;</a:t>
            </a:r>
          </a:p>
          <a:p>
            <a:pPr lvl="0"/>
            <a:r>
              <a:rPr lang="ru-RU" dirty="0" smtClean="0"/>
              <a:t>выдвижение критерия;</a:t>
            </a:r>
          </a:p>
          <a:p>
            <a:pPr lvl="0"/>
            <a:r>
              <a:rPr lang="ru-RU" dirty="0" smtClean="0"/>
              <a:t>аргументация;</a:t>
            </a:r>
          </a:p>
          <a:p>
            <a:pPr lvl="0"/>
            <a:r>
              <a:rPr lang="ru-RU" dirty="0" smtClean="0"/>
              <a:t>заключение;</a:t>
            </a:r>
          </a:p>
          <a:p>
            <a:pPr lvl="0"/>
            <a:r>
              <a:rPr lang="ru-RU" dirty="0" smtClean="0"/>
              <a:t>благодарность за внимание.</a:t>
            </a:r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 algn="ctr"/>
            <a:r>
              <a:rPr lang="ru-RU" dirty="0" smtClean="0"/>
              <a:t>Создание аргумента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038740"/>
          </a:xfrm>
        </p:spPr>
        <p:txBody>
          <a:bodyPr>
            <a:normAutofit fontScale="77500" lnSpcReduction="20000"/>
          </a:bodyPr>
          <a:lstStyle/>
          <a:p>
            <a:pPr lvl="0">
              <a:buNone/>
            </a:pPr>
            <a:r>
              <a:rPr lang="ru-RU" dirty="0" smtClean="0"/>
              <a:t> </a:t>
            </a:r>
          </a:p>
          <a:p>
            <a:r>
              <a:rPr lang="ru-RU" dirty="0" smtClean="0"/>
              <a:t>Тема:</a:t>
            </a:r>
          </a:p>
          <a:p>
            <a:r>
              <a:rPr lang="ru-RU" dirty="0" smtClean="0"/>
              <a:t>Сторона:</a:t>
            </a:r>
          </a:p>
          <a:p>
            <a:r>
              <a:rPr lang="ru-RU" dirty="0" smtClean="0"/>
              <a:t>Утверждение: (причина, по которой вы  соглашаетесь  или  не  соглашаетесь  </a:t>
            </a:r>
            <a:r>
              <a:rPr lang="ru-RU" dirty="0" smtClean="0"/>
              <a:t>с темой</a:t>
            </a:r>
            <a:r>
              <a:rPr lang="ru-RU" dirty="0" smtClean="0"/>
              <a:t>)</a:t>
            </a:r>
          </a:p>
          <a:p>
            <a:r>
              <a:rPr lang="ru-RU" dirty="0" smtClean="0"/>
              <a:t>Объяснение: (подробно объясните причину)</a:t>
            </a:r>
          </a:p>
          <a:p>
            <a:r>
              <a:rPr lang="ru-RU" dirty="0" smtClean="0"/>
              <a:t>Обоснование (содержит доказательства, обычно на карточке)</a:t>
            </a:r>
          </a:p>
          <a:p>
            <a:r>
              <a:rPr lang="ru-RU" dirty="0" smtClean="0"/>
              <a:t>Заключение (вновь подтвердите ваше первоначальное требование или причину)</a:t>
            </a:r>
          </a:p>
          <a:p>
            <a:pPr lvl="0">
              <a:buNone/>
            </a:pPr>
            <a:endParaRPr lang="ru-RU" dirty="0" smtClean="0"/>
          </a:p>
          <a:p>
            <a:pPr lvl="0">
              <a:buNone/>
            </a:pPr>
            <a:r>
              <a:rPr lang="ru-RU" dirty="0" smtClean="0"/>
              <a:t>	Для доказательства аргументов требуются  продуманные  и  хорошо обоснованные  рассуждения, основанные на фактах, примерах, цитатах,  которые помогут  убедить аудиторию и судей.</a:t>
            </a:r>
          </a:p>
          <a:p>
            <a:pPr lvl="0">
              <a:buNone/>
            </a:pPr>
            <a:r>
              <a:rPr lang="ru-RU" dirty="0" smtClean="0"/>
              <a:t>       </a:t>
            </a:r>
          </a:p>
          <a:p>
            <a:pPr lvl="0">
              <a:buNone/>
            </a:pPr>
            <a:r>
              <a:rPr lang="ru-RU" dirty="0" smtClean="0"/>
              <a:t>	При подготовке к  дебатам  важно  уделить  особое  внимание  сбору  </a:t>
            </a:r>
            <a:r>
              <a:rPr lang="ru-RU" dirty="0" smtClean="0"/>
              <a:t>и организации </a:t>
            </a:r>
            <a:r>
              <a:rPr lang="ru-RU" dirty="0" smtClean="0"/>
              <a:t>информации по теме, то есть созданию “банка данных”.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4000" b="1" dirty="0" smtClean="0"/>
              <a:t>Дебаты </a:t>
            </a:r>
            <a:br>
              <a:rPr lang="ru-RU" sz="4000" b="1" dirty="0" smtClean="0"/>
            </a:br>
            <a:r>
              <a:rPr lang="ru-RU" sz="4000" b="1" dirty="0" smtClean="0"/>
              <a:t>как педагогическая технология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Дебаты в учебном процессе выступают в следующих формах:</a:t>
            </a:r>
          </a:p>
          <a:p>
            <a:pPr>
              <a:buNone/>
            </a:pPr>
            <a:r>
              <a:rPr lang="ru-RU" dirty="0" smtClean="0"/>
              <a:t>-          как форма урока,</a:t>
            </a:r>
          </a:p>
          <a:p>
            <a:pPr>
              <a:buNone/>
            </a:pPr>
            <a:r>
              <a:rPr lang="ru-RU" dirty="0" smtClean="0"/>
              <a:t>-          как элемент урока (актуализация знаний, организация самостоятельной работы, систематизация, закрепление учебного материала, обеспечение «обратной связи»),</a:t>
            </a:r>
          </a:p>
          <a:p>
            <a:pPr>
              <a:buNone/>
            </a:pPr>
            <a:r>
              <a:rPr lang="ru-RU" dirty="0" smtClean="0"/>
              <a:t>-          как форма реферата,</a:t>
            </a:r>
          </a:p>
          <a:p>
            <a:pPr>
              <a:buNone/>
            </a:pPr>
            <a:r>
              <a:rPr lang="ru-RU" dirty="0" smtClean="0"/>
              <a:t>-          как форма аттестации ученика</a:t>
            </a:r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Отрицающая сторона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ru-RU" b="1" dirty="0" smtClean="0"/>
              <a:t>Первый уровень «атаки»:</a:t>
            </a:r>
            <a:r>
              <a:rPr lang="ru-RU" dirty="0" smtClean="0"/>
              <a:t> опровержение определений </a:t>
            </a:r>
            <a:r>
              <a:rPr lang="ru-RU" dirty="0" smtClean="0"/>
              <a:t>темы или определений (</a:t>
            </a:r>
            <a:r>
              <a:rPr lang="ru-RU" i="1" dirty="0" smtClean="0"/>
              <a:t>представить </a:t>
            </a:r>
            <a:r>
              <a:rPr lang="ru-RU" i="1" dirty="0" smtClean="0"/>
              <a:t>причины, по которым определения отрицающей </a:t>
            </a:r>
            <a:r>
              <a:rPr lang="ru-RU" i="1" dirty="0" smtClean="0"/>
              <a:t>стороны </a:t>
            </a:r>
            <a:r>
              <a:rPr lang="ru-RU" i="1" dirty="0" smtClean="0"/>
              <a:t>считаются </a:t>
            </a:r>
            <a:r>
              <a:rPr lang="ru-RU" i="1" dirty="0" smtClean="0"/>
              <a:t>некорректными;</a:t>
            </a:r>
            <a:r>
              <a:rPr lang="ru-RU" dirty="0" smtClean="0"/>
              <a:t> </a:t>
            </a:r>
            <a:r>
              <a:rPr lang="ru-RU" i="1" dirty="0" smtClean="0"/>
              <a:t>дать </a:t>
            </a:r>
            <a:r>
              <a:rPr lang="ru-RU" i="1" dirty="0" smtClean="0"/>
              <a:t>альтернативные определения </a:t>
            </a:r>
            <a:r>
              <a:rPr lang="ru-RU" i="1" dirty="0" smtClean="0"/>
              <a:t>понятий)</a:t>
            </a:r>
            <a:endParaRPr lang="ru-RU" dirty="0" smtClean="0"/>
          </a:p>
          <a:p>
            <a:pPr lvl="0"/>
            <a:r>
              <a:rPr lang="ru-RU" b="1" dirty="0" smtClean="0"/>
              <a:t>Второй уровень «атаки»:</a:t>
            </a:r>
            <a:r>
              <a:rPr lang="ru-RU" dirty="0" smtClean="0"/>
              <a:t> опровержение </a:t>
            </a:r>
            <a:r>
              <a:rPr lang="ru-RU" dirty="0" smtClean="0"/>
              <a:t>критерия</a:t>
            </a:r>
            <a:r>
              <a:rPr lang="ru-RU" dirty="0" smtClean="0"/>
              <a:t> </a:t>
            </a:r>
            <a:r>
              <a:rPr lang="ru-RU" i="1" dirty="0" smtClean="0"/>
              <a:t>(</a:t>
            </a:r>
            <a:r>
              <a:rPr lang="ru-RU" i="1" dirty="0" smtClean="0"/>
              <a:t>критерий не помогает раскрыть </a:t>
            </a:r>
            <a:r>
              <a:rPr lang="ru-RU" i="1" dirty="0" smtClean="0"/>
              <a:t>тему;</a:t>
            </a:r>
            <a:r>
              <a:rPr lang="ru-RU" dirty="0" smtClean="0"/>
              <a:t> </a:t>
            </a:r>
            <a:r>
              <a:rPr lang="ru-RU" i="1" dirty="0" smtClean="0"/>
              <a:t>критерий </a:t>
            </a:r>
            <a:r>
              <a:rPr lang="ru-RU" i="1" dirty="0" smtClean="0"/>
              <a:t>нечетко </a:t>
            </a:r>
            <a:r>
              <a:rPr lang="ru-RU" i="1" dirty="0" smtClean="0"/>
              <a:t>сформулирован;</a:t>
            </a:r>
            <a:r>
              <a:rPr lang="ru-RU" dirty="0" smtClean="0"/>
              <a:t> </a:t>
            </a:r>
            <a:r>
              <a:rPr lang="ru-RU" i="1" dirty="0" smtClean="0"/>
              <a:t>выдвижение </a:t>
            </a:r>
            <a:r>
              <a:rPr lang="ru-RU" i="1" dirty="0" smtClean="0"/>
              <a:t>критерия </a:t>
            </a:r>
            <a:r>
              <a:rPr lang="ru-RU" i="1" dirty="0" smtClean="0"/>
              <a:t>необоснованно;</a:t>
            </a:r>
            <a:r>
              <a:rPr lang="ru-RU" dirty="0" smtClean="0"/>
              <a:t> </a:t>
            </a:r>
            <a:r>
              <a:rPr lang="ru-RU" i="1" dirty="0" smtClean="0"/>
              <a:t>критерий </a:t>
            </a:r>
            <a:r>
              <a:rPr lang="ru-RU" i="1" dirty="0" smtClean="0"/>
              <a:t>не является оптимальной целью</a:t>
            </a:r>
            <a:r>
              <a:rPr lang="ru-RU" i="1" dirty="0" smtClean="0"/>
              <a:t>)</a:t>
            </a:r>
          </a:p>
          <a:p>
            <a:r>
              <a:rPr lang="ru-RU" b="1" dirty="0" smtClean="0"/>
              <a:t>Третий уровень «атаки»:</a:t>
            </a:r>
            <a:r>
              <a:rPr lang="ru-RU" dirty="0" smtClean="0"/>
              <a:t> опровержение </a:t>
            </a:r>
            <a:r>
              <a:rPr lang="ru-RU" dirty="0" smtClean="0"/>
              <a:t>аргументов</a:t>
            </a:r>
            <a:r>
              <a:rPr lang="ru-RU" dirty="0" smtClean="0"/>
              <a:t> </a:t>
            </a:r>
            <a:r>
              <a:rPr lang="ru-RU" i="1" dirty="0" smtClean="0"/>
              <a:t>(аргументы </a:t>
            </a:r>
            <a:r>
              <a:rPr lang="ru-RU" i="1" dirty="0" smtClean="0"/>
              <a:t>могут не соответствовать теме или критерию, </a:t>
            </a:r>
            <a:r>
              <a:rPr lang="ru-RU" i="1" dirty="0" smtClean="0"/>
              <a:t>выдвинутому  утверждающей стороной;</a:t>
            </a:r>
            <a:r>
              <a:rPr lang="ru-RU" dirty="0" smtClean="0"/>
              <a:t> </a:t>
            </a:r>
            <a:r>
              <a:rPr lang="ru-RU" i="1" dirty="0" smtClean="0"/>
              <a:t>отрицающая </a:t>
            </a:r>
            <a:r>
              <a:rPr lang="ru-RU" i="1" dirty="0" smtClean="0"/>
              <a:t>сторона представляет аргументы, которые «</a:t>
            </a:r>
            <a:r>
              <a:rPr lang="ru-RU" i="1" dirty="0" smtClean="0"/>
              <a:t>перевешивают</a:t>
            </a:r>
            <a:r>
              <a:rPr lang="ru-RU" i="1" dirty="0" smtClean="0"/>
              <a:t>» аргументы утверждающей </a:t>
            </a:r>
            <a:r>
              <a:rPr lang="ru-RU" i="1" dirty="0" smtClean="0"/>
              <a:t>стороны, </a:t>
            </a:r>
            <a:r>
              <a:rPr lang="ru-RU" i="1" dirty="0" smtClean="0"/>
              <a:t>аргументы могут быть противоречивы или </a:t>
            </a:r>
            <a:r>
              <a:rPr lang="ru-RU" i="1" dirty="0" smtClean="0"/>
              <a:t>непоследовательны)</a:t>
            </a:r>
            <a:endParaRPr lang="ru-RU" i="1" dirty="0" smtClean="0"/>
          </a:p>
          <a:p>
            <a:pPr lvl="0"/>
            <a:r>
              <a:rPr lang="ru-RU" b="1" dirty="0" smtClean="0"/>
              <a:t>Четвертый уровень «атаки»:</a:t>
            </a:r>
            <a:r>
              <a:rPr lang="ru-RU" dirty="0" smtClean="0"/>
              <a:t> доказательства и </a:t>
            </a:r>
            <a:r>
              <a:rPr lang="ru-RU" dirty="0" smtClean="0"/>
              <a:t>поддержка (</a:t>
            </a:r>
            <a:r>
              <a:rPr lang="ru-RU" i="1" dirty="0" smtClean="0"/>
              <a:t>аргументы не подтверждены убедительным </a:t>
            </a:r>
            <a:r>
              <a:rPr lang="ru-RU" i="1" dirty="0" smtClean="0"/>
              <a:t>доказательством;</a:t>
            </a:r>
            <a:r>
              <a:rPr lang="ru-RU" dirty="0" smtClean="0"/>
              <a:t> </a:t>
            </a:r>
            <a:r>
              <a:rPr lang="ru-RU" i="1" dirty="0" smtClean="0"/>
              <a:t>аргументы </a:t>
            </a:r>
            <a:r>
              <a:rPr lang="ru-RU" i="1" dirty="0" smtClean="0"/>
              <a:t>или доказательства могут быть опровергнуты более </a:t>
            </a:r>
            <a:r>
              <a:rPr lang="ru-RU" i="1" dirty="0" smtClean="0"/>
              <a:t>убедительно)</a:t>
            </a:r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85728"/>
            <a:ext cx="8229600" cy="1214446"/>
          </a:xfrm>
        </p:spPr>
        <p:txBody>
          <a:bodyPr>
            <a:normAutofit/>
          </a:bodyPr>
          <a:lstStyle/>
          <a:p>
            <a:r>
              <a:rPr lang="ru-RU" dirty="0" smtClean="0"/>
              <a:t>Перекрестные вопросы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5000660"/>
          </a:xfrm>
        </p:spPr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ru-RU" dirty="0" smtClean="0"/>
              <a:t>Умение </a:t>
            </a:r>
            <a:r>
              <a:rPr lang="ru-RU" dirty="0" smtClean="0"/>
              <a:t>формулировать </a:t>
            </a:r>
            <a:r>
              <a:rPr lang="ru-RU" dirty="0" smtClean="0"/>
              <a:t>точные, а главное продуктивные, полезные вопросы - одно из </a:t>
            </a:r>
            <a:r>
              <a:rPr lang="ru-RU" dirty="0" smtClean="0"/>
              <a:t>важнейших </a:t>
            </a:r>
            <a:r>
              <a:rPr lang="ru-RU" dirty="0" smtClean="0"/>
              <a:t>умений участников </a:t>
            </a:r>
            <a:r>
              <a:rPr lang="ru-RU" dirty="0" smtClean="0"/>
              <a:t>дебатов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Верно поставленный вопрос дает возможность: 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FontTx/>
              <a:buChar char="-"/>
            </a:pPr>
            <a:r>
              <a:rPr lang="ru-RU" i="1" dirty="0" smtClean="0"/>
              <a:t>уточнить </a:t>
            </a:r>
            <a:r>
              <a:rPr lang="ru-RU" i="1" dirty="0" smtClean="0"/>
              <a:t>точку зрения оппонента;</a:t>
            </a:r>
            <a:r>
              <a:rPr lang="ru-RU" dirty="0" smtClean="0"/>
              <a:t> </a:t>
            </a:r>
            <a:endParaRPr lang="ru-RU" dirty="0" smtClean="0"/>
          </a:p>
          <a:p>
            <a:pPr>
              <a:buFontTx/>
              <a:buChar char="-"/>
            </a:pPr>
            <a:r>
              <a:rPr lang="ru-RU" i="1" dirty="0" smtClean="0"/>
              <a:t>получить </a:t>
            </a:r>
            <a:r>
              <a:rPr lang="ru-RU" i="1" dirty="0" smtClean="0"/>
              <a:t>от оппонента дополнительные </a:t>
            </a:r>
            <a:r>
              <a:rPr lang="ru-RU" i="1" dirty="0" smtClean="0"/>
              <a:t>сведения;</a:t>
            </a:r>
            <a:endParaRPr lang="ru-RU" dirty="0" smtClean="0"/>
          </a:p>
          <a:p>
            <a:pPr>
              <a:buFontTx/>
              <a:buChar char="-"/>
            </a:pPr>
            <a:r>
              <a:rPr lang="ru-RU" i="1" dirty="0" smtClean="0"/>
              <a:t>лучше </a:t>
            </a:r>
            <a:r>
              <a:rPr lang="ru-RU" i="1" dirty="0" smtClean="0"/>
              <a:t>понять его отношение к обсуждаемой </a:t>
            </a:r>
            <a:r>
              <a:rPr lang="ru-RU" i="1" dirty="0" smtClean="0"/>
              <a:t>проблеме;</a:t>
            </a:r>
            <a:endParaRPr lang="ru-RU" dirty="0" smtClean="0"/>
          </a:p>
          <a:p>
            <a:pPr>
              <a:buFontTx/>
              <a:buChar char="-"/>
            </a:pPr>
            <a:r>
              <a:rPr lang="ru-RU" i="1" dirty="0" smtClean="0"/>
              <a:t>снизить </a:t>
            </a:r>
            <a:r>
              <a:rPr lang="ru-RU" i="1" dirty="0" smtClean="0"/>
              <a:t>значение аргументов </a:t>
            </a:r>
            <a:r>
              <a:rPr lang="ru-RU" i="1" dirty="0" smtClean="0"/>
              <a:t>оппонента;</a:t>
            </a:r>
            <a:endParaRPr lang="ru-RU" dirty="0" smtClean="0"/>
          </a:p>
          <a:p>
            <a:pPr>
              <a:buFontTx/>
              <a:buChar char="-"/>
            </a:pPr>
            <a:r>
              <a:rPr lang="ru-RU" i="1" dirty="0" smtClean="0"/>
              <a:t>обнаружить </a:t>
            </a:r>
            <a:r>
              <a:rPr lang="ru-RU" i="1" dirty="0" smtClean="0"/>
              <a:t>пробелы в логической цепочке рассуждений </a:t>
            </a:r>
            <a:r>
              <a:rPr lang="ru-RU" i="1" dirty="0" smtClean="0"/>
              <a:t>оппонента, то </a:t>
            </a:r>
            <a:r>
              <a:rPr lang="ru-RU" i="1" dirty="0" smtClean="0"/>
              <a:t>есть в стратегии противоположной команды;</a:t>
            </a:r>
            <a:r>
              <a:rPr lang="ru-RU" dirty="0" smtClean="0"/>
              <a:t> </a:t>
            </a:r>
            <a:endParaRPr lang="ru-RU" dirty="0" smtClean="0"/>
          </a:p>
          <a:p>
            <a:pPr>
              <a:buFontTx/>
              <a:buChar char="-"/>
            </a:pPr>
            <a:r>
              <a:rPr lang="ru-RU" i="1" dirty="0" smtClean="0"/>
              <a:t>подготовить </a:t>
            </a:r>
            <a:r>
              <a:rPr lang="ru-RU" i="1" dirty="0" smtClean="0"/>
              <a:t>опровержение своей команды, то есть наметить стра­тегическую линию опровержения.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Классификация вопросов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b="1" dirty="0" smtClean="0"/>
              <a:t>По логической структуре</a:t>
            </a:r>
            <a:r>
              <a:rPr lang="ru-RU" dirty="0" smtClean="0"/>
              <a:t> вопросы бывают: </a:t>
            </a:r>
            <a:r>
              <a:rPr lang="ru-RU" b="1" dirty="0" smtClean="0"/>
              <a:t>уточняющие</a:t>
            </a:r>
            <a:r>
              <a:rPr lang="ru-RU" dirty="0" smtClean="0"/>
              <a:t> (закрытые) и </a:t>
            </a:r>
            <a:r>
              <a:rPr lang="ru-RU" b="1" dirty="0" smtClean="0"/>
              <a:t>восполняющие</a:t>
            </a:r>
            <a:r>
              <a:rPr lang="ru-RU" dirty="0" smtClean="0"/>
              <a:t> (открытые). </a:t>
            </a:r>
          </a:p>
          <a:p>
            <a:r>
              <a:rPr lang="ru-RU" b="1" dirty="0" smtClean="0"/>
              <a:t>По составу</a:t>
            </a:r>
            <a:r>
              <a:rPr lang="ru-RU" dirty="0" smtClean="0"/>
              <a:t> и уточняющие, и восполняющие вопросы бывают </a:t>
            </a:r>
            <a:r>
              <a:rPr lang="ru-RU" b="1" dirty="0" smtClean="0"/>
              <a:t>а) простые</a:t>
            </a:r>
            <a:r>
              <a:rPr lang="ru-RU" dirty="0" smtClean="0"/>
              <a:t> (не могут быть расчленены, не включают в себя другие </a:t>
            </a:r>
            <a:r>
              <a:rPr lang="ru-RU" dirty="0" smtClean="0"/>
              <a:t>вопросы</a:t>
            </a:r>
            <a:r>
              <a:rPr lang="ru-RU" dirty="0" smtClean="0"/>
              <a:t>) и </a:t>
            </a:r>
            <a:r>
              <a:rPr lang="ru-RU" b="1" dirty="0" smtClean="0"/>
              <a:t>б) сложные</a:t>
            </a:r>
            <a:r>
              <a:rPr lang="ru-RU" dirty="0" smtClean="0"/>
              <a:t> (можно разбить на два или несколько простых</a:t>
            </a:r>
            <a:r>
              <a:rPr lang="ru-RU" dirty="0" smtClean="0"/>
              <a:t>).</a:t>
            </a:r>
          </a:p>
          <a:p>
            <a:r>
              <a:rPr lang="ru-RU" b="1" dirty="0" smtClean="0"/>
              <a:t>По форме вопросы</a:t>
            </a:r>
            <a:r>
              <a:rPr lang="ru-RU" dirty="0" smtClean="0"/>
              <a:t> могут быть: а) </a:t>
            </a:r>
            <a:r>
              <a:rPr lang="ru-RU" b="1" dirty="0" smtClean="0"/>
              <a:t>логически корректными</a:t>
            </a:r>
            <a:r>
              <a:rPr lang="ru-RU" dirty="0" smtClean="0"/>
              <a:t> (</a:t>
            </a:r>
            <a:r>
              <a:rPr lang="ru-RU" dirty="0" smtClean="0"/>
              <a:t>правильно </a:t>
            </a:r>
            <a:r>
              <a:rPr lang="ru-RU" dirty="0" smtClean="0"/>
              <a:t>поставленными) и б) </a:t>
            </a:r>
            <a:r>
              <a:rPr lang="ru-RU" b="1" dirty="0" smtClean="0"/>
              <a:t>логически некорректными (неправильно </a:t>
            </a:r>
            <a:r>
              <a:rPr lang="ru-RU" dirty="0" smtClean="0"/>
              <a:t>поставленными). </a:t>
            </a:r>
            <a:endParaRPr lang="ru-RU" dirty="0" smtClean="0"/>
          </a:p>
          <a:p>
            <a:r>
              <a:rPr lang="ru-RU" b="1" dirty="0" smtClean="0"/>
              <a:t>По характеру вопросы могут быть: а) благожелательными, б) </a:t>
            </a:r>
            <a:r>
              <a:rPr lang="ru-RU" b="1" dirty="0" smtClean="0"/>
              <a:t>ней</a:t>
            </a:r>
            <a:r>
              <a:rPr lang="ru-RU" dirty="0" smtClean="0"/>
              <a:t>тральными</a:t>
            </a:r>
            <a:r>
              <a:rPr lang="ru-RU" dirty="0" smtClean="0"/>
              <a:t>,</a:t>
            </a:r>
            <a:r>
              <a:rPr lang="ru-RU" b="1" dirty="0" smtClean="0"/>
              <a:t> в) неблагожелательными</a:t>
            </a:r>
            <a:r>
              <a:rPr lang="ru-RU" dirty="0" smtClean="0"/>
              <a:t> (</a:t>
            </a:r>
            <a:r>
              <a:rPr lang="ru-RU" dirty="0" smtClean="0"/>
              <a:t>враждебными, провокационными</a:t>
            </a:r>
            <a:r>
              <a:rPr lang="ru-RU" dirty="0" smtClean="0"/>
              <a:t>). </a:t>
            </a:r>
            <a:endParaRPr lang="ru-RU" dirty="0" smtClean="0"/>
          </a:p>
          <a:p>
            <a:r>
              <a:rPr lang="ru-RU" b="1" dirty="0" smtClean="0"/>
              <a:t>Риторический </a:t>
            </a:r>
            <a:r>
              <a:rPr lang="ru-RU" b="1" dirty="0" smtClean="0"/>
              <a:t>вопрос</a:t>
            </a:r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III. Анализ игры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После завершения «Дебатов» происходит рефлексивный разбор деятельности всех участников. Анализируется подготовка команд к «Дебатам», их способы выдвижения аргументы и ответов на вопросы оппонентов, другие элементы деятельности. </a:t>
            </a:r>
            <a:endParaRPr lang="ru-RU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5400" dirty="0" smtClean="0"/>
              <a:t>Принципы дебатов</a:t>
            </a:r>
            <a:br>
              <a:rPr lang="ru-RU" sz="5400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038740"/>
          </a:xfrm>
        </p:spPr>
        <p:txBody>
          <a:bodyPr>
            <a:normAutofit/>
          </a:bodyPr>
          <a:lstStyle/>
          <a:p>
            <a:pPr marL="742950" indent="-742950" algn="just">
              <a:buNone/>
            </a:pPr>
            <a:r>
              <a:rPr lang="ru-RU" sz="4000" dirty="0" smtClean="0"/>
              <a:t>1)Уважение. </a:t>
            </a:r>
          </a:p>
          <a:p>
            <a:pPr marL="742950" indent="-742950" algn="just">
              <a:buNone/>
            </a:pPr>
            <a:r>
              <a:rPr lang="ru-RU" sz="4000" dirty="0" smtClean="0"/>
              <a:t>2) Честность.</a:t>
            </a:r>
          </a:p>
          <a:p>
            <a:pPr marL="742950" indent="-742950" algn="just">
              <a:buNone/>
            </a:pPr>
            <a:r>
              <a:rPr lang="ru-RU" sz="4000" dirty="0" smtClean="0"/>
              <a:t> 3) Проигравших нет. </a:t>
            </a:r>
            <a:endParaRPr lang="ru-RU" sz="4000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785818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/>
              <a:t>Этика </a:t>
            </a:r>
            <a:r>
              <a:rPr lang="ru-RU" sz="3600" b="1" dirty="0" err="1" smtClean="0"/>
              <a:t>дебатера</a:t>
            </a:r>
            <a:r>
              <a:rPr lang="ru-RU" sz="3600" b="1" dirty="0" smtClean="0"/>
              <a:t>: 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110178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dirty="0" smtClean="0"/>
              <a:t>•  при обсуждении сторон </a:t>
            </a:r>
            <a:r>
              <a:rPr lang="ru-RU" dirty="0" err="1" smtClean="0"/>
              <a:t>дебатеры</a:t>
            </a:r>
            <a:r>
              <a:rPr lang="ru-RU" dirty="0" smtClean="0"/>
              <a:t> должны воздержаться от личных нападок на своих оппонентов; </a:t>
            </a:r>
          </a:p>
          <a:p>
            <a:pPr>
              <a:buNone/>
            </a:pPr>
            <a:r>
              <a:rPr lang="ru-RU" dirty="0" smtClean="0"/>
              <a:t>•  </a:t>
            </a:r>
            <a:r>
              <a:rPr lang="ru-RU" dirty="0" err="1" smtClean="0"/>
              <a:t>дебатеры</a:t>
            </a:r>
            <a:r>
              <a:rPr lang="ru-RU" dirty="0" smtClean="0"/>
              <a:t> должны спорить в дружественной манере; </a:t>
            </a:r>
          </a:p>
          <a:p>
            <a:pPr>
              <a:buNone/>
            </a:pPr>
            <a:r>
              <a:rPr lang="ru-RU" dirty="0" smtClean="0"/>
              <a:t>•  язык и жесты, используемые </a:t>
            </a:r>
            <a:r>
              <a:rPr lang="ru-RU" dirty="0" err="1" smtClean="0"/>
              <a:t>дебатерами</a:t>
            </a:r>
            <a:r>
              <a:rPr lang="ru-RU" dirty="0" smtClean="0"/>
              <a:t>, должны отражать их уважение к другим; </a:t>
            </a:r>
          </a:p>
          <a:p>
            <a:pPr>
              <a:buNone/>
            </a:pPr>
            <a:r>
              <a:rPr lang="ru-RU" dirty="0" smtClean="0"/>
              <a:t>•  </a:t>
            </a:r>
            <a:r>
              <a:rPr lang="ru-RU" dirty="0" err="1" smtClean="0"/>
              <a:t>дебатеры</a:t>
            </a:r>
            <a:r>
              <a:rPr lang="ru-RU" dirty="0" smtClean="0"/>
              <a:t> должны быть честными и точными в полную меру своих познаний, представляя поддержки и информацию. </a:t>
            </a:r>
            <a:r>
              <a:rPr lang="ru-RU" dirty="0" err="1" smtClean="0"/>
              <a:t>Дебатеры</a:t>
            </a:r>
            <a:r>
              <a:rPr lang="ru-RU" dirty="0" smtClean="0"/>
              <a:t> никогда не должны умышленно искажать факты, примеры или мнения; </a:t>
            </a:r>
          </a:p>
          <a:p>
            <a:pPr>
              <a:buNone/>
            </a:pPr>
            <a:r>
              <a:rPr lang="ru-RU" dirty="0" smtClean="0"/>
              <a:t>•  </a:t>
            </a:r>
            <a:r>
              <a:rPr lang="ru-RU" dirty="0" err="1" smtClean="0"/>
              <a:t>дебатеры</a:t>
            </a:r>
            <a:r>
              <a:rPr lang="ru-RU" dirty="0" smtClean="0"/>
              <a:t> должны внимательно слушать своих оппонентов и постараться сделать все, чтобы не искажать их слова во время дебатов. 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Дебаты позволяют решать следующие задачи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ru-RU" dirty="0" smtClean="0"/>
              <a:t>обучающие, так как способствуют закреплению, актуализации полученных ранее знаний, овладению новыми ЗУН;</a:t>
            </a:r>
          </a:p>
          <a:p>
            <a:pPr lvl="0"/>
            <a:r>
              <a:rPr lang="ru-RU" dirty="0" smtClean="0"/>
              <a:t>развивающие, так как способствуют развитию интеллектуальных, творческих способностей, развивают логику, критическое мышление;</a:t>
            </a:r>
          </a:p>
          <a:p>
            <a:pPr lvl="0"/>
            <a:r>
              <a:rPr lang="ru-RU" dirty="0" smtClean="0"/>
              <a:t>воспитательные так как способствуют формированию культуры спора, терпимости, плюрализму;</a:t>
            </a:r>
          </a:p>
          <a:p>
            <a:r>
              <a:rPr lang="ru-RU" dirty="0" smtClean="0"/>
              <a:t>коммуникативные, так как учебная деятельность осуществляется в межличностном общении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84708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100" b="1" dirty="0" smtClean="0"/>
              <a:t/>
            </a:r>
            <a:br>
              <a:rPr lang="ru-RU" sz="3100" b="1" dirty="0" smtClean="0"/>
            </a:br>
            <a:r>
              <a:rPr lang="ru-RU" sz="3100" b="1" dirty="0" smtClean="0"/>
              <a:t/>
            </a:r>
            <a:br>
              <a:rPr lang="ru-RU" sz="3100" b="1" dirty="0" smtClean="0"/>
            </a:br>
            <a:r>
              <a:rPr lang="ru-RU" sz="3100" b="1" dirty="0" smtClean="0"/>
              <a:t/>
            </a:r>
            <a:br>
              <a:rPr lang="ru-RU" sz="3100" b="1" dirty="0" smtClean="0"/>
            </a:br>
            <a:r>
              <a:rPr lang="ru-RU" sz="3100" b="1" dirty="0" smtClean="0"/>
              <a:t/>
            </a:r>
            <a:br>
              <a:rPr lang="ru-RU" sz="3100" b="1" dirty="0" smtClean="0"/>
            </a:br>
            <a:r>
              <a:rPr lang="ru-RU" sz="3100" b="1" dirty="0" smtClean="0"/>
              <a:t/>
            </a:r>
            <a:br>
              <a:rPr lang="ru-RU" sz="3100" b="1" dirty="0" smtClean="0"/>
            </a:br>
            <a:r>
              <a:rPr lang="ru-RU" sz="3100" b="1" dirty="0" smtClean="0"/>
              <a:t/>
            </a:r>
            <a:br>
              <a:rPr lang="ru-RU" sz="3100" b="1" dirty="0" smtClean="0"/>
            </a:br>
            <a:r>
              <a:rPr lang="ru-RU" sz="3100" b="1" dirty="0" smtClean="0"/>
              <a:t/>
            </a:r>
            <a:br>
              <a:rPr lang="ru-RU" sz="3100" b="1" dirty="0" smtClean="0"/>
            </a:br>
            <a:r>
              <a:rPr lang="ru-RU" sz="3100" b="1" dirty="0" smtClean="0"/>
              <a:t/>
            </a:r>
            <a:br>
              <a:rPr lang="ru-RU" sz="3100" b="1" dirty="0" smtClean="0"/>
            </a:br>
            <a:r>
              <a:rPr lang="ru-RU" sz="3100" b="1" dirty="0" smtClean="0"/>
              <a:t/>
            </a:r>
            <a:br>
              <a:rPr lang="ru-RU" sz="3100" b="1" dirty="0" smtClean="0"/>
            </a:br>
            <a:r>
              <a:rPr lang="ru-RU" sz="3100" b="1" dirty="0" smtClean="0"/>
              <a:t/>
            </a:r>
            <a:br>
              <a:rPr lang="ru-RU" sz="3100" b="1" dirty="0" smtClean="0"/>
            </a:br>
            <a:r>
              <a:rPr lang="ru-RU" sz="3100" b="1" dirty="0" smtClean="0"/>
              <a:t/>
            </a:r>
            <a:br>
              <a:rPr lang="ru-RU" sz="3100" b="1" dirty="0" smtClean="0"/>
            </a:br>
            <a:r>
              <a:rPr lang="ru-RU" sz="3100" b="1" dirty="0" smtClean="0"/>
              <a:t/>
            </a:r>
            <a:br>
              <a:rPr lang="ru-RU" sz="3100" b="1" dirty="0" smtClean="0"/>
            </a:br>
            <a:r>
              <a:rPr lang="ru-RU" sz="3100" b="1" dirty="0" smtClean="0"/>
              <a:t/>
            </a:r>
            <a:br>
              <a:rPr lang="ru-RU" sz="3100" b="1" dirty="0" smtClean="0"/>
            </a:br>
            <a:r>
              <a:rPr lang="ru-RU" sz="3100" b="1" dirty="0" smtClean="0"/>
              <a:t/>
            </a:r>
            <a:br>
              <a:rPr lang="ru-RU" sz="3100" b="1" dirty="0" smtClean="0"/>
            </a:br>
            <a:r>
              <a:rPr lang="ru-RU" sz="2700" b="1" dirty="0" smtClean="0"/>
              <a:t>В зависимости от поставленных целей и задач Дебаты на уроках могут приобретать различные формы: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110178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dirty="0" smtClean="0"/>
              <a:t>1.      Классические </a:t>
            </a:r>
            <a:r>
              <a:rPr lang="ru-RU" dirty="0" smtClean="0"/>
              <a:t>Дебаты.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Это Дебаты, в которых участвуют две команды по три человека, а остальные являются рецензентами или судьями. Задействовать каждого ученика в таких Дебатах очень трудно, поэтому этот тип Дебатов имеет довольно ограниченное применение на уроках.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2.      Экспресс – Дебаты.</a:t>
            </a:r>
          </a:p>
          <a:p>
            <a:pPr>
              <a:buNone/>
            </a:pPr>
            <a:r>
              <a:rPr lang="ru-RU" dirty="0" smtClean="0"/>
              <a:t>Это Дебаты, в которых фаза подготовки сведена к минимуму. Она осуществляется непосредственно на уроке по материалу учебника или рассказу учителя. Этот формат можно рассматривать, как элемент «обратной связи», закрепление учебного материала, либо как форма активизации познавательной деятельности.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3.      Модифицированные Дебаты.</a:t>
            </a:r>
          </a:p>
          <a:p>
            <a:pPr>
              <a:buNone/>
            </a:pPr>
            <a:r>
              <a:rPr lang="ru-RU" dirty="0" smtClean="0"/>
              <a:t>Это использование отдельных элементов формата Дебатов, или Дебаты, в которых допущены некоторые изменения правил:</a:t>
            </a:r>
          </a:p>
          <a:p>
            <a:pPr>
              <a:buNone/>
            </a:pPr>
            <a:r>
              <a:rPr lang="ru-RU" dirty="0" smtClean="0"/>
              <a:t>-          сокращен регламент выступлений,</a:t>
            </a:r>
          </a:p>
          <a:p>
            <a:pPr>
              <a:buNone/>
            </a:pPr>
            <a:r>
              <a:rPr lang="ru-RU" dirty="0" smtClean="0"/>
              <a:t>-          увеличивается число игроков в командах,</a:t>
            </a:r>
          </a:p>
          <a:p>
            <a:pPr>
              <a:buNone/>
            </a:pPr>
            <a:r>
              <a:rPr lang="ru-RU" dirty="0" smtClean="0"/>
              <a:t>-          допускаются вопросы из аудитории,</a:t>
            </a:r>
          </a:p>
          <a:p>
            <a:pPr>
              <a:buNone/>
            </a:pPr>
            <a:r>
              <a:rPr lang="ru-RU" dirty="0" smtClean="0"/>
              <a:t>-          возможность обращаться к аудитории во время тайм-аутов,</a:t>
            </a:r>
          </a:p>
          <a:p>
            <a:pPr>
              <a:buNone/>
            </a:pPr>
            <a:r>
              <a:rPr lang="ru-RU" dirty="0" smtClean="0"/>
              <a:t>-          создается группа, которая по результатам игры должна выработать компромиссное решение,</a:t>
            </a:r>
          </a:p>
          <a:p>
            <a:pPr>
              <a:buNone/>
            </a:pPr>
            <a:r>
              <a:rPr lang="ru-RU" dirty="0" smtClean="0"/>
              <a:t>-          появляется ведущий игры – учитель.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200" b="1" dirty="0" smtClean="0"/>
              <a:t>Упражнения,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b="1" dirty="0" smtClean="0"/>
              <a:t>которые можно использовать во время подготовки к Дебатам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dirty="0" smtClean="0"/>
              <a:t>1.      Подобрать как можно больше глаголов или прилагательных к определенному существительному.</a:t>
            </a:r>
          </a:p>
          <a:p>
            <a:pPr>
              <a:buNone/>
            </a:pPr>
            <a:r>
              <a:rPr lang="ru-RU" dirty="0" smtClean="0"/>
              <a:t>2.      Придумать обыкновенную ситуацию. И как можно больше подобрать причин ее происхождения.</a:t>
            </a:r>
          </a:p>
          <a:p>
            <a:pPr>
              <a:buNone/>
            </a:pPr>
            <a:r>
              <a:rPr lang="ru-RU" dirty="0" smtClean="0"/>
              <a:t>3.      Игра «Хорошо – плохо». По очереди произносят объяснения причин, почему это хорошо или плохо.</a:t>
            </a:r>
          </a:p>
          <a:p>
            <a:pPr>
              <a:buNone/>
            </a:pPr>
            <a:r>
              <a:rPr lang="ru-RU" dirty="0" smtClean="0"/>
              <a:t>4.      Задавать вопрос, на который предполагается однозначный ответ. Однако на него надо ответить так: «Да, но все равно …» (и придумать какую-либо причину).</a:t>
            </a:r>
          </a:p>
          <a:p>
            <a:pPr>
              <a:buNone/>
            </a:pPr>
            <a:r>
              <a:rPr lang="ru-RU" dirty="0" smtClean="0"/>
              <a:t>5.      Один читает минутную речь на любую тему, второй задает ему по этой речи вопросы, а отвечает на них третий.</a:t>
            </a:r>
          </a:p>
          <a:p>
            <a:pPr>
              <a:buNone/>
            </a:pPr>
            <a:r>
              <a:rPr lang="ru-RU" dirty="0" smtClean="0"/>
              <a:t>6.      Написать </a:t>
            </a:r>
            <a:r>
              <a:rPr lang="ru-RU" dirty="0" err="1" smtClean="0"/>
              <a:t>сиквейн</a:t>
            </a:r>
            <a:r>
              <a:rPr lang="ru-RU" dirty="0" smtClean="0"/>
              <a:t> на любую тему.</a:t>
            </a:r>
          </a:p>
          <a:p>
            <a:pPr>
              <a:buNone/>
            </a:pPr>
            <a:r>
              <a:rPr lang="ru-RU" dirty="0" smtClean="0"/>
              <a:t>7.      Поработать по фрейму. Фрейм – каркас (описание некоторых характеристик).</a:t>
            </a:r>
          </a:p>
          <a:p>
            <a:pPr>
              <a:buNone/>
            </a:pPr>
            <a:r>
              <a:rPr lang="ru-RU" dirty="0" smtClean="0"/>
              <a:t>8.      Группы по 2-3 человека, по кругу сказать человеку, что вам в нем нравится. А он в ответ должен сказать: «Спасибо, а еще я….» (и сказать что-нибудь хорошее про себя.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 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i="1" dirty="0" smtClean="0"/>
              <a:t>Условия игры </a:t>
            </a:r>
            <a:r>
              <a:rPr lang="ru-RU" i="1" dirty="0" smtClean="0"/>
              <a:t>: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 игре принимают участие две команды (одна утверждает тезис, а другая его отрицает). Команды в зависимости от формата дебатов состоят из двух или трех игроков (спикеров). Суть игры заключается в том, чтобы убедить нейтральную третью сторону, судей, в том, что ваши аргументы лучше (убедительнее), чем аргументы вашего оппонента. 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Участники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b="1" dirty="0" smtClean="0"/>
              <a:t>Команды. </a:t>
            </a:r>
            <a:r>
              <a:rPr lang="ru-RU" dirty="0" smtClean="0"/>
              <a:t>Команда состоит из 3 человек, которых принято называть </a:t>
            </a:r>
            <a:r>
              <a:rPr lang="ru-RU" i="1" dirty="0" smtClean="0"/>
              <a:t>спикерами. </a:t>
            </a:r>
            <a:r>
              <a:rPr lang="ru-RU" dirty="0" smtClean="0"/>
              <a:t>На протяжении игры команды представляют и отстаивают свою позицию, отвечая на вопросы. </a:t>
            </a:r>
          </a:p>
          <a:p>
            <a:r>
              <a:rPr lang="ru-RU" b="1" dirty="0" smtClean="0"/>
              <a:t>Судейская коллегия. </a:t>
            </a:r>
            <a:r>
              <a:rPr lang="ru-RU" dirty="0" smtClean="0"/>
              <a:t>Судейство осуществляется на основе следующих критериев: содержательность аргументов, правильность тезисов, достоверность фактов, умение задавать вопросы, красноречивость, скорость и громкость изложения информации, жестикуляция, дикция, зрительный контакт, соблюдение регламента, наличие речевых ошибок, избыточное цитирование, излишняя агрессивность и т.д. </a:t>
            </a:r>
            <a:r>
              <a:rPr lang="ru-RU" b="1" dirty="0" smtClean="0"/>
              <a:t> </a:t>
            </a:r>
          </a:p>
          <a:p>
            <a:r>
              <a:rPr lang="ru-RU" b="1" dirty="0" err="1" smtClean="0"/>
              <a:t>Таймкипер</a:t>
            </a:r>
            <a:r>
              <a:rPr lang="ru-RU" b="1" dirty="0" smtClean="0"/>
              <a:t>. </a:t>
            </a:r>
            <a:r>
              <a:rPr lang="ru-RU" dirty="0" smtClean="0"/>
              <a:t>Следит за соблюдением регламента и правил игры. 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Основные элементы дебатов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Тема. </a:t>
            </a:r>
          </a:p>
          <a:p>
            <a:r>
              <a:rPr lang="ru-RU" dirty="0" smtClean="0"/>
              <a:t>Определение терминов и понятий.</a:t>
            </a:r>
          </a:p>
          <a:p>
            <a:r>
              <a:rPr lang="ru-RU" dirty="0" smtClean="0"/>
              <a:t>Система аргументации. </a:t>
            </a:r>
          </a:p>
          <a:p>
            <a:r>
              <a:rPr lang="ru-RU" dirty="0" smtClean="0"/>
              <a:t>Поддержка и доказательства. </a:t>
            </a:r>
          </a:p>
          <a:p>
            <a:r>
              <a:rPr lang="ru-RU" dirty="0" smtClean="0"/>
              <a:t>Перекрестные вопросы. </a:t>
            </a:r>
          </a:p>
          <a:p>
            <a:r>
              <a:rPr lang="ru-RU" dirty="0" smtClean="0"/>
              <a:t>Решение </a:t>
            </a:r>
            <a:r>
              <a:rPr lang="ru-RU" dirty="0" smtClean="0"/>
              <a:t>судей.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I . Подготовка к игре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sz="2800" dirty="0" smtClean="0"/>
              <a:t>При подборе темы необходимо учитывать требования, согласно которым «хорошая» тема должна: </a:t>
            </a:r>
            <a:endParaRPr lang="ru-RU" sz="2400" dirty="0" smtClean="0"/>
          </a:p>
          <a:p>
            <a:pPr lvl="1"/>
            <a:r>
              <a:rPr lang="ru-RU" dirty="0" smtClean="0"/>
              <a:t>провоцировать интерес, затрагивая значимые для </a:t>
            </a:r>
            <a:r>
              <a:rPr lang="ru-RU" dirty="0" err="1" smtClean="0"/>
              <a:t>дебатеров</a:t>
            </a:r>
            <a:r>
              <a:rPr lang="ru-RU" dirty="0" smtClean="0"/>
              <a:t> проблемы; </a:t>
            </a:r>
            <a:endParaRPr lang="ru-RU" sz="2000" dirty="0" smtClean="0"/>
          </a:p>
          <a:p>
            <a:pPr lvl="1"/>
            <a:r>
              <a:rPr lang="ru-RU" dirty="0" smtClean="0"/>
              <a:t>быть сбалансированной и давать одинаковые возможности командам в представлении качественных аргументов; </a:t>
            </a:r>
            <a:endParaRPr lang="ru-RU" sz="2000" dirty="0" smtClean="0"/>
          </a:p>
          <a:p>
            <a:pPr lvl="1"/>
            <a:r>
              <a:rPr lang="ru-RU" dirty="0" smtClean="0"/>
              <a:t>иметь четкую формулировку; </a:t>
            </a:r>
            <a:endParaRPr lang="ru-RU" sz="2000" dirty="0" smtClean="0"/>
          </a:p>
          <a:p>
            <a:pPr lvl="1"/>
            <a:r>
              <a:rPr lang="ru-RU" dirty="0" smtClean="0"/>
              <a:t>стимулировать исследовательскую работу; </a:t>
            </a:r>
            <a:endParaRPr lang="ru-RU" sz="2000" dirty="0" smtClean="0"/>
          </a:p>
          <a:p>
            <a:pPr lvl="1"/>
            <a:r>
              <a:rPr lang="ru-RU" dirty="0" smtClean="0"/>
              <a:t>иметь положительную формулировку для утверждающей стороны. </a:t>
            </a:r>
            <a:endParaRPr lang="ru-RU" sz="20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181</TotalTime>
  <Words>1067</Words>
  <Application>Microsoft Office PowerPoint</Application>
  <PresentationFormat>Экран (4:3)</PresentationFormat>
  <Paragraphs>190</Paragraphs>
  <Slides>25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6" baseType="lpstr">
      <vt:lpstr>Поток</vt:lpstr>
      <vt:lpstr>Технология «Дебаты»</vt:lpstr>
      <vt:lpstr>Дебаты  как педагогическая технология</vt:lpstr>
      <vt:lpstr>Дебаты позволяют решать следующие задачи</vt:lpstr>
      <vt:lpstr>              В зависимости от поставленных целей и задач Дебаты на уроках могут приобретать различные формы: </vt:lpstr>
      <vt:lpstr>Упражнения, которые можно использовать во время подготовки к Дебатам</vt:lpstr>
      <vt:lpstr>Условия игры : </vt:lpstr>
      <vt:lpstr>Участники </vt:lpstr>
      <vt:lpstr>Основные элементы дебатов </vt:lpstr>
      <vt:lpstr>I . Подготовка к игре  </vt:lpstr>
      <vt:lpstr>структура  подготовительного этапа</vt:lpstr>
      <vt:lpstr>II. Игра  </vt:lpstr>
      <vt:lpstr>Роли спикеров  </vt:lpstr>
      <vt:lpstr>Регламент «Дебатов»  </vt:lpstr>
      <vt:lpstr>три типа выступлений  (речи спикера):</vt:lpstr>
      <vt:lpstr>Слайд 15</vt:lpstr>
      <vt:lpstr>Слайд 16</vt:lpstr>
      <vt:lpstr>         Построение сюжета доказательств по теме дебатов    </vt:lpstr>
      <vt:lpstr> Сюжет доказательств выстраивается по следующему алгоритму: </vt:lpstr>
      <vt:lpstr>Создание аргумента </vt:lpstr>
      <vt:lpstr>Отрицающая сторона</vt:lpstr>
      <vt:lpstr>Перекрестные вопросы</vt:lpstr>
      <vt:lpstr>Классификация вопросов</vt:lpstr>
      <vt:lpstr>III. Анализ игры  </vt:lpstr>
      <vt:lpstr>Принципы дебатов </vt:lpstr>
      <vt:lpstr>Этика дебатера: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Технология «Дебаты»ф</dc:title>
  <dc:creator>Спехин</dc:creator>
  <cp:lastModifiedBy>Спехин</cp:lastModifiedBy>
  <cp:revision>23</cp:revision>
  <dcterms:created xsi:type="dcterms:W3CDTF">2011-01-23T10:13:24Z</dcterms:created>
  <dcterms:modified xsi:type="dcterms:W3CDTF">2011-01-26T18:37:20Z</dcterms:modified>
</cp:coreProperties>
</file>